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Lst>
  <p:notesMasterIdLst>
    <p:notesMasterId r:id="rId30"/>
  </p:notesMasterIdLst>
  <p:handoutMasterIdLst>
    <p:handoutMasterId r:id="rId31"/>
  </p:handoutMasterIdLst>
  <p:sldIdLst>
    <p:sldId id="256" r:id="rId3"/>
    <p:sldId id="464" r:id="rId4"/>
    <p:sldId id="589" r:id="rId5"/>
    <p:sldId id="574" r:id="rId6"/>
    <p:sldId id="597" r:id="rId7"/>
    <p:sldId id="580" r:id="rId8"/>
    <p:sldId id="595" r:id="rId9"/>
    <p:sldId id="583" r:id="rId10"/>
    <p:sldId id="607" r:id="rId11"/>
    <p:sldId id="608" r:id="rId12"/>
    <p:sldId id="610" r:id="rId13"/>
    <p:sldId id="615" r:id="rId14"/>
    <p:sldId id="617" r:id="rId15"/>
    <p:sldId id="616" r:id="rId16"/>
    <p:sldId id="584" r:id="rId17"/>
    <p:sldId id="585" r:id="rId18"/>
    <p:sldId id="575" r:id="rId19"/>
    <p:sldId id="609" r:id="rId20"/>
    <p:sldId id="611" r:id="rId21"/>
    <p:sldId id="612" r:id="rId22"/>
    <p:sldId id="613" r:id="rId23"/>
    <p:sldId id="587" r:id="rId24"/>
    <p:sldId id="599" r:id="rId25"/>
    <p:sldId id="586" r:id="rId26"/>
    <p:sldId id="588" r:id="rId27"/>
    <p:sldId id="598" r:id="rId28"/>
    <p:sldId id="5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200174-579B-40F2-9600-D673C58D9FB8}">
          <p14:sldIdLst>
            <p14:sldId id="256"/>
            <p14:sldId id="464"/>
          </p14:sldIdLst>
        </p14:section>
        <p14:section name="Untitled Section" id="{D0E3E6DD-452A-4A53-A0D8-E508C08086D3}">
          <p14:sldIdLst>
            <p14:sldId id="589"/>
            <p14:sldId id="574"/>
            <p14:sldId id="597"/>
            <p14:sldId id="580"/>
            <p14:sldId id="595"/>
            <p14:sldId id="583"/>
            <p14:sldId id="607"/>
            <p14:sldId id="608"/>
            <p14:sldId id="610"/>
            <p14:sldId id="615"/>
            <p14:sldId id="617"/>
            <p14:sldId id="616"/>
            <p14:sldId id="584"/>
            <p14:sldId id="585"/>
            <p14:sldId id="575"/>
            <p14:sldId id="609"/>
            <p14:sldId id="611"/>
            <p14:sldId id="612"/>
            <p14:sldId id="613"/>
            <p14:sldId id="587"/>
            <p14:sldId id="599"/>
            <p14:sldId id="586"/>
            <p14:sldId id="588"/>
            <p14:sldId id="598"/>
            <p14:sldId id="578"/>
          </p14:sldIdLst>
        </p14:section>
        <p14:section name="Untitled Section" id="{E1473DFB-50A4-4B59-94F9-A38DD2AA89EE}">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uti sinha" initials="ss" lastIdx="1" clrIdx="0">
    <p:extLst>
      <p:ext uri="{19B8F6BF-5375-455C-9EA6-DF929625EA0E}">
        <p15:presenceInfo xmlns:p15="http://schemas.microsoft.com/office/powerpoint/2012/main" userId="51dfb869362a5c32" providerId="Windows Live"/>
      </p:ext>
    </p:extLst>
  </p:cmAuthor>
  <p:cmAuthor id="2" name="Bipin sinhaa" initials="Bs" lastIdx="1" clrIdx="1">
    <p:extLst>
      <p:ext uri="{19B8F6BF-5375-455C-9EA6-DF929625EA0E}">
        <p15:presenceInfo xmlns:p15="http://schemas.microsoft.com/office/powerpoint/2012/main" userId="bfdfa2bc392fa7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CC"/>
    <a:srgbClr val="B286C4"/>
    <a:srgbClr val="FF9966"/>
    <a:srgbClr val="CC3399"/>
    <a:srgbClr val="633B5D"/>
    <a:srgbClr val="5770D9"/>
    <a:srgbClr val="FD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0" autoAdjust="0"/>
    <p:restoredTop sz="78040" autoAdjust="0"/>
  </p:normalViewPr>
  <p:slideViewPr>
    <p:cSldViewPr snapToGrid="0">
      <p:cViewPr varScale="1">
        <p:scale>
          <a:sx n="89" d="100"/>
          <a:sy n="89" d="100"/>
        </p:scale>
        <p:origin x="1723" y="8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60" d="100"/>
          <a:sy n="160" d="100"/>
        </p:scale>
        <p:origin x="606" y="-57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E8FBD5-CAE8-4787-99B5-29C0FBF9E4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F9ADC3A-EBCC-44E7-A166-0BB4A69298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113049-2BFC-45B2-9564-3517E29C4D4E}" type="datetimeFigureOut">
              <a:rPr lang="en-IN" smtClean="0"/>
              <a:t>06-01-2024</a:t>
            </a:fld>
            <a:endParaRPr lang="en-IN"/>
          </a:p>
        </p:txBody>
      </p:sp>
      <p:sp>
        <p:nvSpPr>
          <p:cNvPr id="4" name="Footer Placeholder 3">
            <a:extLst>
              <a:ext uri="{FF2B5EF4-FFF2-40B4-BE49-F238E27FC236}">
                <a16:creationId xmlns:a16="http://schemas.microsoft.com/office/drawing/2014/main" id="{870068D2-0001-4F88-ADF7-80E0D7B208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143307E-DB60-4699-87BD-1FB97166B2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7EBF3-3DD3-41C2-AFB0-23B8FBF7E640}" type="slidenum">
              <a:rPr lang="en-IN" smtClean="0"/>
              <a:t>‹#›</a:t>
            </a:fld>
            <a:endParaRPr lang="en-IN"/>
          </a:p>
        </p:txBody>
      </p:sp>
    </p:spTree>
    <p:extLst>
      <p:ext uri="{BB962C8B-B14F-4D97-AF65-F5344CB8AC3E}">
        <p14:creationId xmlns:p14="http://schemas.microsoft.com/office/powerpoint/2010/main" val="12498306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4F85A-B7C1-42F9-A7E8-3AEBA82AB0AA}" type="datetimeFigureOut">
              <a:rPr lang="en-IN" smtClean="0"/>
              <a:t>06-01-2024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43E691-0E2A-48D1-ABCB-5C191D465CF9}" type="slidenum">
              <a:rPr lang="en-IN" smtClean="0"/>
              <a:t>‹#›</a:t>
            </a:fld>
            <a:endParaRPr lang="en-IN"/>
          </a:p>
        </p:txBody>
      </p:sp>
    </p:spTree>
    <p:extLst>
      <p:ext uri="{BB962C8B-B14F-4D97-AF65-F5344CB8AC3E}">
        <p14:creationId xmlns:p14="http://schemas.microsoft.com/office/powerpoint/2010/main" val="3510189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Hello Guys , Welcome to the another session of DevOps . In this session I am covering Jenkins server for Continuous Integration. Alright Guys so lets move top our topic which are going to cover today.  </a:t>
            </a:r>
          </a:p>
        </p:txBody>
      </p:sp>
      <p:sp>
        <p:nvSpPr>
          <p:cNvPr id="4" name="Slide Number Placeholder 3"/>
          <p:cNvSpPr>
            <a:spLocks noGrp="1"/>
          </p:cNvSpPr>
          <p:nvPr>
            <p:ph type="sldNum" sz="quarter" idx="10"/>
          </p:nvPr>
        </p:nvSpPr>
        <p:spPr/>
        <p:txBody>
          <a:bodyPr/>
          <a:lstStyle/>
          <a:p>
            <a:fld id="{2E43E691-0E2A-48D1-ABCB-5C191D465CF9}" type="slidenum">
              <a:rPr lang="en-IN" smtClean="0"/>
              <a:t>1</a:t>
            </a:fld>
            <a:endParaRPr lang="en-IN"/>
          </a:p>
        </p:txBody>
      </p:sp>
    </p:spTree>
    <p:extLst>
      <p:ext uri="{BB962C8B-B14F-4D97-AF65-F5344CB8AC3E}">
        <p14:creationId xmlns:p14="http://schemas.microsoft.com/office/powerpoint/2010/main" val="50682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AS you can see I am going to discuss about what is continues integration . What is Jenkins . Some use cases with Jenkins and finally a demo. So Guys let start… </a:t>
            </a:r>
          </a:p>
        </p:txBody>
      </p:sp>
      <p:sp>
        <p:nvSpPr>
          <p:cNvPr id="4" name="Slide Number Placeholder 3"/>
          <p:cNvSpPr>
            <a:spLocks noGrp="1"/>
          </p:cNvSpPr>
          <p:nvPr>
            <p:ph type="sldNum" sz="quarter" idx="5"/>
          </p:nvPr>
        </p:nvSpPr>
        <p:spPr/>
        <p:txBody>
          <a:bodyPr/>
          <a:lstStyle/>
          <a:p>
            <a:fld id="{2E43E691-0E2A-48D1-ABCB-5C191D465CF9}" type="slidenum">
              <a:rPr lang="en-IN" smtClean="0"/>
              <a:t>2</a:t>
            </a:fld>
            <a:endParaRPr lang="en-IN"/>
          </a:p>
        </p:txBody>
      </p:sp>
    </p:spTree>
    <p:extLst>
      <p:ext uri="{BB962C8B-B14F-4D97-AF65-F5344CB8AC3E}">
        <p14:creationId xmlns:p14="http://schemas.microsoft.com/office/powerpoint/2010/main" val="3589652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So before know what is Jenkins , lets understand what is continuous integration .. Sound good guys . Alright… So lets move to next slide </a:t>
            </a:r>
          </a:p>
        </p:txBody>
      </p:sp>
      <p:sp>
        <p:nvSpPr>
          <p:cNvPr id="4" name="Slide Number Placeholder 3"/>
          <p:cNvSpPr>
            <a:spLocks noGrp="1"/>
          </p:cNvSpPr>
          <p:nvPr>
            <p:ph type="sldNum" sz="quarter" idx="5"/>
          </p:nvPr>
        </p:nvSpPr>
        <p:spPr/>
        <p:txBody>
          <a:bodyPr/>
          <a:lstStyle/>
          <a:p>
            <a:fld id="{2E43E691-0E2A-48D1-ABCB-5C191D465CF9}" type="slidenum">
              <a:rPr lang="en-IN" smtClean="0"/>
              <a:t>4</a:t>
            </a:fld>
            <a:endParaRPr lang="en-IN"/>
          </a:p>
        </p:txBody>
      </p:sp>
    </p:spTree>
    <p:extLst>
      <p:ext uri="{BB962C8B-B14F-4D97-AF65-F5344CB8AC3E}">
        <p14:creationId xmlns:p14="http://schemas.microsoft.com/office/powerpoint/2010/main" val="23421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AS you can in slide , we have two scenario ,First  one where coding , testing , build and release are  manual and second one with tool like Jenkins.</a:t>
            </a:r>
          </a:p>
          <a:p>
            <a:endParaRPr lang="en-US" sz="2400" b="1" dirty="0"/>
          </a:p>
          <a:p>
            <a:r>
              <a:rPr lang="en-US" sz="2400" b="1" dirty="0"/>
              <a:t>As you can see guys in manual testing the Multiple developers commit the code to central repository like GitHub. The Integration is manual so first all the code need to be fetched , then test and build it . If any bug come it has to be notified. The problem is since all the source code first integrated and then call for testing and if there is any bug come , the complete code need to be check , It is huge time consuming task .</a:t>
            </a:r>
          </a:p>
          <a:p>
            <a:endParaRPr lang="en-US" sz="2400" b="1" dirty="0"/>
          </a:p>
          <a:p>
            <a:r>
              <a:rPr lang="en-US" sz="2400" b="1" dirty="0"/>
              <a:t>In another scenario as develop 1 commit the code , it has been pulled by continues integration server , which test that price of code and if any bug come it immediately notified to that developer. In this case the developer </a:t>
            </a:r>
            <a:r>
              <a:rPr lang="en-US" sz="2400" b="1" dirty="0" err="1"/>
              <a:t>easly</a:t>
            </a:r>
            <a:r>
              <a:rPr lang="en-US" sz="2400" b="1" dirty="0"/>
              <a:t> know which code commit has a problem instead of going for complete code of all the developer and also code once tested and build can be deployed immediately instead of waiting for the code of all the developer.</a:t>
            </a:r>
          </a:p>
          <a:p>
            <a:endParaRPr lang="en-US" sz="2400" b="1" dirty="0"/>
          </a:p>
          <a:p>
            <a:r>
              <a:rPr lang="en-US" sz="2400" b="1" dirty="0"/>
              <a:t>So I hope guys now you understand what is Continuous integration. Now lets under what is Jenkins. </a:t>
            </a:r>
          </a:p>
        </p:txBody>
      </p:sp>
      <p:sp>
        <p:nvSpPr>
          <p:cNvPr id="4" name="Slide Number Placeholder 3"/>
          <p:cNvSpPr>
            <a:spLocks noGrp="1"/>
          </p:cNvSpPr>
          <p:nvPr>
            <p:ph type="sldNum" sz="quarter" idx="5"/>
          </p:nvPr>
        </p:nvSpPr>
        <p:spPr/>
        <p:txBody>
          <a:bodyPr/>
          <a:lstStyle/>
          <a:p>
            <a:fld id="{2E43E691-0E2A-48D1-ABCB-5C191D465CF9}" type="slidenum">
              <a:rPr lang="en-IN" smtClean="0"/>
              <a:t>6</a:t>
            </a:fld>
            <a:endParaRPr lang="en-IN"/>
          </a:p>
        </p:txBody>
      </p:sp>
    </p:spTree>
    <p:extLst>
      <p:ext uri="{BB962C8B-B14F-4D97-AF65-F5344CB8AC3E}">
        <p14:creationId xmlns:p14="http://schemas.microsoft.com/office/powerpoint/2010/main" val="205998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dirty="0"/>
              <a:t>So guys as you read from the definition </a:t>
            </a:r>
            <a:r>
              <a:rPr lang="en-US" sz="2400" b="1" dirty="0">
                <a:solidFill>
                  <a:schemeClr val="accent1">
                    <a:lumMod val="75000"/>
                  </a:schemeClr>
                </a:solidFill>
              </a:rPr>
              <a:t>Jenkins is an open source automation tool written in Java. The best part is it has all the different plugin s which can integrated with different DevOps Tool for different development stages. Foer </a:t>
            </a:r>
            <a:r>
              <a:rPr lang="en-US" sz="2400" b="1" dirty="0" err="1">
                <a:solidFill>
                  <a:schemeClr val="accent1">
                    <a:lumMod val="75000"/>
                  </a:schemeClr>
                </a:solidFill>
              </a:rPr>
              <a:t>eg</a:t>
            </a:r>
            <a:r>
              <a:rPr lang="en-US" sz="2400" b="1" dirty="0">
                <a:solidFill>
                  <a:schemeClr val="accent1">
                    <a:lumMod val="75000"/>
                  </a:schemeClr>
                </a:solidFill>
              </a:rPr>
              <a:t> it fetches latest source code from git hub , test Continuously with selenium and deploy using Ansible.</a:t>
            </a:r>
          </a:p>
          <a:p>
            <a:endParaRPr lang="en-US" sz="2400" b="1" dirty="0">
              <a:solidFill>
                <a:schemeClr val="accent1">
                  <a:lumMod val="75000"/>
                </a:schemeClr>
              </a:solidFill>
            </a:endParaRPr>
          </a:p>
          <a:p>
            <a:r>
              <a:rPr lang="en-US" sz="2400" b="1" dirty="0">
                <a:solidFill>
                  <a:schemeClr val="accent1">
                    <a:lumMod val="75000"/>
                  </a:schemeClr>
                </a:solidFill>
              </a:rPr>
              <a:t>So friend now you understand what is Continues Integration and what is Jenkins tool , Lets see some demo.</a:t>
            </a:r>
            <a:endParaRPr lang="en-US" sz="2400" b="1" dirty="0"/>
          </a:p>
        </p:txBody>
      </p:sp>
      <p:sp>
        <p:nvSpPr>
          <p:cNvPr id="4" name="Slide Number Placeholder 3"/>
          <p:cNvSpPr>
            <a:spLocks noGrp="1"/>
          </p:cNvSpPr>
          <p:nvPr>
            <p:ph type="sldNum" sz="quarter" idx="5"/>
          </p:nvPr>
        </p:nvSpPr>
        <p:spPr/>
        <p:txBody>
          <a:bodyPr/>
          <a:lstStyle/>
          <a:p>
            <a:fld id="{2E43E691-0E2A-48D1-ABCB-5C191D465CF9}" type="slidenum">
              <a:rPr lang="en-IN" smtClean="0"/>
              <a:t>8</a:t>
            </a:fld>
            <a:endParaRPr lang="en-IN"/>
          </a:p>
        </p:txBody>
      </p:sp>
    </p:spTree>
    <p:extLst>
      <p:ext uri="{BB962C8B-B14F-4D97-AF65-F5344CB8AC3E}">
        <p14:creationId xmlns:p14="http://schemas.microsoft.com/office/powerpoint/2010/main" val="1658980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As you can see in the slide , a developer developing code on his local machine , Keep pushing to GitHub, Jenkin pulls the latest version of code and build artifacts . This artifact test using different kind of tools </a:t>
            </a:r>
            <a:r>
              <a:rPr lang="en-US" sz="1800" b="1" dirty="0" err="1"/>
              <a:t>Stylecops</a:t>
            </a:r>
            <a:r>
              <a:rPr lang="en-US" sz="1800" b="1" dirty="0"/>
              <a:t>+ , </a:t>
            </a:r>
            <a:r>
              <a:rPr lang="en-US" sz="1800" b="1" dirty="0" err="1"/>
              <a:t>Jshint</a:t>
            </a:r>
            <a:r>
              <a:rPr lang="en-US" sz="1800" b="1" dirty="0"/>
              <a:t>  and the output keep publishing on Live server .  The result will be published whether the test is successful or not  .</a:t>
            </a:r>
          </a:p>
          <a:p>
            <a:endParaRPr lang="en-US" sz="1800" b="1" dirty="0"/>
          </a:p>
          <a:p>
            <a:r>
              <a:rPr lang="en-US" sz="1800" b="1" dirty="0"/>
              <a:t>Alright Friend now lets see another scenario .</a:t>
            </a:r>
          </a:p>
        </p:txBody>
      </p:sp>
      <p:sp>
        <p:nvSpPr>
          <p:cNvPr id="4" name="Slide Number Placeholder 3"/>
          <p:cNvSpPr>
            <a:spLocks noGrp="1"/>
          </p:cNvSpPr>
          <p:nvPr>
            <p:ph type="sldNum" sz="quarter" idx="5"/>
          </p:nvPr>
        </p:nvSpPr>
        <p:spPr/>
        <p:txBody>
          <a:bodyPr/>
          <a:lstStyle/>
          <a:p>
            <a:fld id="{2E43E691-0E2A-48D1-ABCB-5C191D465CF9}" type="slidenum">
              <a:rPr lang="en-IN" smtClean="0"/>
              <a:t>17</a:t>
            </a:fld>
            <a:endParaRPr lang="en-IN"/>
          </a:p>
        </p:txBody>
      </p:sp>
    </p:spTree>
    <p:extLst>
      <p:ext uri="{BB962C8B-B14F-4D97-AF65-F5344CB8AC3E}">
        <p14:creationId xmlns:p14="http://schemas.microsoft.com/office/powerpoint/2010/main" val="285504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Guys </a:t>
            </a:r>
            <a:r>
              <a:rPr lang="en-US" dirty="0"/>
              <a:t>in this demo we are going to pull a simple java code  which print the Hello World from GitHub into Jenkins server , build it using windows  command and test it .</a:t>
            </a:r>
          </a:p>
        </p:txBody>
      </p:sp>
      <p:sp>
        <p:nvSpPr>
          <p:cNvPr id="4" name="Slide Number Placeholder 3"/>
          <p:cNvSpPr>
            <a:spLocks noGrp="1"/>
          </p:cNvSpPr>
          <p:nvPr>
            <p:ph type="sldNum" sz="quarter" idx="5"/>
          </p:nvPr>
        </p:nvSpPr>
        <p:spPr/>
        <p:txBody>
          <a:bodyPr/>
          <a:lstStyle/>
          <a:p>
            <a:fld id="{2E43E691-0E2A-48D1-ABCB-5C191D465CF9}" type="slidenum">
              <a:rPr lang="en-IN" smtClean="0"/>
              <a:t>27</a:t>
            </a:fld>
            <a:endParaRPr lang="en-IN"/>
          </a:p>
        </p:txBody>
      </p:sp>
    </p:spTree>
    <p:extLst>
      <p:ext uri="{BB962C8B-B14F-4D97-AF65-F5344CB8AC3E}">
        <p14:creationId xmlns:p14="http://schemas.microsoft.com/office/powerpoint/2010/main" val="2400405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5AED-9BEF-4325-8A9D-E3E508CB5EFA}"/>
              </a:ext>
            </a:extLst>
          </p:cNvPr>
          <p:cNvSpPr>
            <a:spLocks noGrp="1"/>
          </p:cNvSpPr>
          <p:nvPr>
            <p:ph type="ctrTitle" hasCustomPrompt="1"/>
          </p:nvPr>
        </p:nvSpPr>
        <p:spPr>
          <a:xfrm>
            <a:off x="1953986" y="5572147"/>
            <a:ext cx="9399814" cy="593760"/>
          </a:xfrm>
        </p:spPr>
        <p:txBody>
          <a:bodyPr anchor="b">
            <a:noAutofit/>
          </a:bodyPr>
          <a:lstStyle>
            <a:lvl1pPr algn="ctr">
              <a:defRPr sz="4000"/>
            </a:lvl1pPr>
          </a:lstStyle>
          <a:p>
            <a:r>
              <a:rPr kumimoji="0" lang="en-IN" sz="4400" b="1" i="1" u="none" strike="noStrike" kern="1200" cap="none" spc="0" normalizeH="0" baseline="0" noProof="0" dirty="0">
                <a:ln>
                  <a:noFill/>
                </a:ln>
                <a:solidFill>
                  <a:srgbClr val="C00000"/>
                </a:solidFill>
                <a:effectLst/>
                <a:uLnTx/>
                <a:uFillTx/>
                <a:latin typeface="Segoe UI Light" panose="020B0502040204020203" pitchFamily="34" charset="0"/>
                <a:ea typeface="+mn-ea"/>
                <a:cs typeface="Segoe UI Light" panose="020B0502040204020203" pitchFamily="34" charset="0"/>
              </a:rPr>
              <a:t>Innovate, Collaborate &amp; Accelerate</a:t>
            </a:r>
            <a:endParaRPr lang="en-IN" dirty="0"/>
          </a:p>
        </p:txBody>
      </p:sp>
      <p:sp>
        <p:nvSpPr>
          <p:cNvPr id="3" name="Subtitle 2">
            <a:extLst>
              <a:ext uri="{FF2B5EF4-FFF2-40B4-BE49-F238E27FC236}">
                <a16:creationId xmlns:a16="http://schemas.microsoft.com/office/drawing/2014/main" id="{B2874570-CD7E-4924-A97F-8B472AC64BDF}"/>
              </a:ext>
            </a:extLst>
          </p:cNvPr>
          <p:cNvSpPr>
            <a:spLocks noGrp="1"/>
          </p:cNvSpPr>
          <p:nvPr>
            <p:ph type="subTitle" idx="1"/>
          </p:nvPr>
        </p:nvSpPr>
        <p:spPr>
          <a:xfrm>
            <a:off x="1524000" y="698012"/>
            <a:ext cx="9144000" cy="593760"/>
          </a:xfrm>
        </p:spPr>
        <p:txBody>
          <a:bodyPr>
            <a:noAutofit/>
          </a:bodyPr>
          <a:lstStyle>
            <a:lvl1pPr marL="0" indent="0" algn="ctr">
              <a:buNone/>
              <a:defRPr sz="4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68BE82D8-E636-4D20-8DC9-CAB84EA7840B}"/>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F1CC5C82-DEE4-41B7-84DA-E5E1E3D2AD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1E8CF5-6DBF-402F-8B50-B9DADB4D090A}"/>
              </a:ext>
            </a:extLst>
          </p:cNvPr>
          <p:cNvSpPr>
            <a:spLocks noGrp="1"/>
          </p:cNvSpPr>
          <p:nvPr>
            <p:ph type="sldNum" sz="quarter" idx="12"/>
          </p:nvPr>
        </p:nvSpPr>
        <p:spPr/>
        <p:txBody>
          <a:bodyPr/>
          <a:lstStyle/>
          <a:p>
            <a:fld id="{F9FA09B5-82A4-4E63-94E5-2FF43C903127}" type="slidenum">
              <a:rPr lang="en-IN" smtClean="0"/>
              <a:t>‹#›</a:t>
            </a:fld>
            <a:endParaRPr lang="en-IN"/>
          </a:p>
        </p:txBody>
      </p:sp>
      <p:pic>
        <p:nvPicPr>
          <p:cNvPr id="9" name="Picture 8">
            <a:extLst>
              <a:ext uri="{FF2B5EF4-FFF2-40B4-BE49-F238E27FC236}">
                <a16:creationId xmlns:a16="http://schemas.microsoft.com/office/drawing/2014/main" id="{A13B28CC-1658-4F20-B0EF-81D8D1E66E78}"/>
              </a:ext>
            </a:extLst>
          </p:cNvPr>
          <p:cNvPicPr>
            <a:picLocks noChangeAspect="1"/>
          </p:cNvPicPr>
          <p:nvPr/>
        </p:nvPicPr>
        <p:blipFill>
          <a:blip r:embed="rId3"/>
          <a:stretch>
            <a:fillRect/>
          </a:stretch>
        </p:blipFill>
        <p:spPr>
          <a:xfrm>
            <a:off x="11561273" y="0"/>
            <a:ext cx="771887" cy="6495143"/>
          </a:xfrm>
          <a:prstGeom prst="rect">
            <a:avLst/>
          </a:prstGeom>
        </p:spPr>
      </p:pic>
    </p:spTree>
    <p:extLst>
      <p:ext uri="{BB962C8B-B14F-4D97-AF65-F5344CB8AC3E}">
        <p14:creationId xmlns:p14="http://schemas.microsoft.com/office/powerpoint/2010/main" val="2403677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31D6-3DFD-4D4C-91AE-AA325266FA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76AD0C-C2EF-4F2B-A236-24F5EF991C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A51D7A-1B23-4418-8C1E-D9D3AD0B1A0E}"/>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5" name="Footer Placeholder 4">
            <a:extLst>
              <a:ext uri="{FF2B5EF4-FFF2-40B4-BE49-F238E27FC236}">
                <a16:creationId xmlns:a16="http://schemas.microsoft.com/office/drawing/2014/main" id="{4FE66D5E-C157-4932-AFA9-73B6E782B3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BBAF10-D035-4EDB-91E3-5E4EB4C6DEF1}"/>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7" name="Picture 6">
            <a:extLst>
              <a:ext uri="{FF2B5EF4-FFF2-40B4-BE49-F238E27FC236}">
                <a16:creationId xmlns:a16="http://schemas.microsoft.com/office/drawing/2014/main" id="{7C13E35E-1684-461A-8ADF-36D4D204AFE5}"/>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1946966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18F4E6-DB0F-4F38-9838-9836CF77639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3597A6-C964-4270-85FE-555BCF64EE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E47D32-554B-4669-BC0C-2DFAB5CBC536}"/>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5" name="Footer Placeholder 4">
            <a:extLst>
              <a:ext uri="{FF2B5EF4-FFF2-40B4-BE49-F238E27FC236}">
                <a16:creationId xmlns:a16="http://schemas.microsoft.com/office/drawing/2014/main" id="{1A96E759-05B3-4CD9-B881-1970FD8FFD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079E12-1ABE-4FA6-8AA2-8FE521C71F30}"/>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7" name="Picture 6">
            <a:extLst>
              <a:ext uri="{FF2B5EF4-FFF2-40B4-BE49-F238E27FC236}">
                <a16:creationId xmlns:a16="http://schemas.microsoft.com/office/drawing/2014/main" id="{A189FFB6-CAA9-49E4-A5D3-02AC6B824F3A}"/>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55698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329" y="0"/>
            <a:ext cx="11720945" cy="2884868"/>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userDrawn="1"/>
        </p:nvSpPr>
        <p:spPr>
          <a:xfrm>
            <a:off x="11720945" y="0"/>
            <a:ext cx="471055" cy="6311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userDrawn="1"/>
        </p:nvSpPr>
        <p:spPr>
          <a:xfrm>
            <a:off x="11638149" y="1169864"/>
            <a:ext cx="615553" cy="4738402"/>
          </a:xfrm>
          <a:prstGeom prst="rect">
            <a:avLst/>
          </a:prstGeom>
          <a:noFill/>
        </p:spPr>
        <p:txBody>
          <a:bodyPr vert="eaVert" wrap="square" rtlCol="0">
            <a:spAutoFit/>
          </a:bodyPr>
          <a:lstStyle/>
          <a:p>
            <a:r>
              <a:rPr lang="en-IN" sz="2800" b="1" dirty="0">
                <a:solidFill>
                  <a:schemeClr val="accent1">
                    <a:lumMod val="60000"/>
                    <a:lumOff val="40000"/>
                  </a:schemeClr>
                </a:solidFill>
              </a:rPr>
              <a:t>Build, Skill and Enable</a:t>
            </a:r>
          </a:p>
        </p:txBody>
      </p:sp>
      <p:sp>
        <p:nvSpPr>
          <p:cNvPr id="11" name="TextBox 10"/>
          <p:cNvSpPr txBox="1"/>
          <p:nvPr userDrawn="1"/>
        </p:nvSpPr>
        <p:spPr>
          <a:xfrm>
            <a:off x="3315861" y="438460"/>
            <a:ext cx="6494346" cy="923330"/>
          </a:xfrm>
          <a:prstGeom prst="rect">
            <a:avLst/>
          </a:prstGeom>
          <a:noFill/>
        </p:spPr>
        <p:txBody>
          <a:bodyPr vert="horz" wrap="square" rtlCol="0">
            <a:spAutoFit/>
          </a:bodyPr>
          <a:lstStyle/>
          <a:p>
            <a:r>
              <a:rPr lang="en-IN" sz="5400" b="1" dirty="0">
                <a:solidFill>
                  <a:schemeClr val="bg2"/>
                </a:solidFill>
              </a:rPr>
              <a:t>Docker Introduction</a:t>
            </a:r>
          </a:p>
        </p:txBody>
      </p:sp>
      <p:sp>
        <p:nvSpPr>
          <p:cNvPr id="5" name="Flowchart: Off-page Connector 4"/>
          <p:cNvSpPr/>
          <p:nvPr userDrawn="1"/>
        </p:nvSpPr>
        <p:spPr>
          <a:xfrm flipV="1">
            <a:off x="329" y="1800249"/>
            <a:ext cx="11720616" cy="111016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7D4D979F-81DF-45CE-898B-71EECE80213F}"/>
              </a:ext>
            </a:extLst>
          </p:cNvPr>
          <p:cNvPicPr>
            <a:picLocks noChangeAspect="1"/>
          </p:cNvPicPr>
          <p:nvPr userDrawn="1"/>
        </p:nvPicPr>
        <p:blipFill>
          <a:blip r:embed="rId2"/>
          <a:stretch>
            <a:fillRect/>
          </a:stretch>
        </p:blipFill>
        <p:spPr>
          <a:xfrm>
            <a:off x="10713492" y="6464514"/>
            <a:ext cx="1488743" cy="393486"/>
          </a:xfrm>
          <a:prstGeom prst="rect">
            <a:avLst/>
          </a:prstGeom>
        </p:spPr>
      </p:pic>
      <p:pic>
        <p:nvPicPr>
          <p:cNvPr id="2" name="Picture 1">
            <a:extLst>
              <a:ext uri="{FF2B5EF4-FFF2-40B4-BE49-F238E27FC236}">
                <a16:creationId xmlns:a16="http://schemas.microsoft.com/office/drawing/2014/main" id="{3726692E-9FC1-40A6-90D2-1EC16F83209D}"/>
              </a:ext>
            </a:extLst>
          </p:cNvPr>
          <p:cNvPicPr>
            <a:picLocks noChangeAspect="1"/>
          </p:cNvPicPr>
          <p:nvPr userDrawn="1"/>
        </p:nvPicPr>
        <p:blipFill>
          <a:blip r:embed="rId3"/>
          <a:stretch>
            <a:fillRect/>
          </a:stretch>
        </p:blipFill>
        <p:spPr>
          <a:xfrm>
            <a:off x="1117555" y="2488050"/>
            <a:ext cx="3001429" cy="2710968"/>
          </a:xfrm>
          <a:prstGeom prst="rect">
            <a:avLst/>
          </a:prstGeom>
        </p:spPr>
      </p:pic>
    </p:spTree>
    <p:extLst>
      <p:ext uri="{BB962C8B-B14F-4D97-AF65-F5344CB8AC3E}">
        <p14:creationId xmlns:p14="http://schemas.microsoft.com/office/powerpoint/2010/main" val="3036068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Title 16"/>
          <p:cNvSpPr>
            <a:spLocks noGrp="1"/>
          </p:cNvSpPr>
          <p:nvPr>
            <p:ph type="title" idx="4294967295"/>
          </p:nvPr>
        </p:nvSpPr>
        <p:spPr>
          <a:xfrm>
            <a:off x="1017814" y="57150"/>
            <a:ext cx="10515600" cy="765176"/>
          </a:xfrm>
          <a:prstGeom prst="rect">
            <a:avLst/>
          </a:prstGeom>
        </p:spPr>
        <p:txBody>
          <a:bodyPr/>
          <a:lstStyle/>
          <a:p>
            <a:endParaRPr lang="en-IN"/>
          </a:p>
        </p:txBody>
      </p:sp>
      <p:sp>
        <p:nvSpPr>
          <p:cNvPr id="14" name="Content Placeholder 17"/>
          <p:cNvSpPr>
            <a:spLocks noGrp="1"/>
          </p:cNvSpPr>
          <p:nvPr>
            <p:ph idx="4294967295"/>
          </p:nvPr>
        </p:nvSpPr>
        <p:spPr>
          <a:xfrm>
            <a:off x="838200" y="981075"/>
            <a:ext cx="10515600" cy="5195888"/>
          </a:xfrm>
          <a:prstGeom prst="rect">
            <a:avLst/>
          </a:prstGeom>
        </p:spPr>
        <p:txBody>
          <a:bodyPr/>
          <a:lstStyle/>
          <a:p>
            <a:endParaRPr lang="en-IN" dirty="0"/>
          </a:p>
        </p:txBody>
      </p:sp>
      <p:pic>
        <p:nvPicPr>
          <p:cNvPr id="4" name="Picture 3">
            <a:extLst>
              <a:ext uri="{FF2B5EF4-FFF2-40B4-BE49-F238E27FC236}">
                <a16:creationId xmlns:a16="http://schemas.microsoft.com/office/drawing/2014/main" id="{AF0B8E84-2344-4BD8-8711-0A9E22BF1BEE}"/>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4933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956E7C-41AA-4CA7-9E7E-ABB4AC7CFC18}"/>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942591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4D0B6-1C4B-4FB3-851B-555DD639E19B}"/>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31583517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2085-747B-45F5-A135-7320DA19B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3D23A8-306E-43AF-AA80-0ABC04FA15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848BA0-E04F-4755-8670-03CB057592FE}"/>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6E52781C-5810-47DC-BA91-71B548AD9D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A6514E-3310-49DD-878C-DA2BF1EE3818}"/>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4177539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556B1-1C95-4737-9342-8F9182FE3F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99536F-F14C-4EE6-B7D2-84A3417D7EA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A1F9E0-A288-4256-A6FE-A8197FA695B8}"/>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ED66F842-A0D2-4E80-97CB-7A60FCCA7D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DBE51D-C46D-452E-AFA0-1919429FFA88}"/>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344969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25D13-4AD9-4882-9537-EF0A5C46D5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C35028-F788-4D72-9DE5-42935C186A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CA9234-361D-47FB-B1D3-7AEAA9C07D33}"/>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2460571F-7D28-4B55-A861-4714DDC8F2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07853C-7E9F-45F3-A4E0-93E61266D79E}"/>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2018840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322E-7708-4E81-9B11-89F0AC5E14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4DFA05-906C-4DEB-8F2A-13D687AF4A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632B27-3261-4BD8-80B7-8FDBA55D02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1FDAD8-F1F9-45AE-AE38-FFAEC479A1B5}"/>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6" name="Footer Placeholder 5">
            <a:extLst>
              <a:ext uri="{FF2B5EF4-FFF2-40B4-BE49-F238E27FC236}">
                <a16:creationId xmlns:a16="http://schemas.microsoft.com/office/drawing/2014/main" id="{F1BA0A4A-FB11-4FCF-B4DB-1C54AC529D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94BF67-12D6-414B-8DD3-6AAEDACBD09D}"/>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1654690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8898-59F3-4A42-A257-452B4AFB41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40B49-D8E3-4A7A-BB28-5C36FDA4B2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D50C38-A432-4ACC-B668-4F823F1B508D}"/>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87750B82-4699-47B2-B987-F208345E74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256CA7-C2A0-45CB-8DFC-7529C757C5E0}"/>
              </a:ext>
            </a:extLst>
          </p:cNvPr>
          <p:cNvSpPr>
            <a:spLocks noGrp="1"/>
          </p:cNvSpPr>
          <p:nvPr>
            <p:ph type="sldNum" sz="quarter" idx="12"/>
          </p:nvPr>
        </p:nvSpPr>
        <p:spPr/>
        <p:txBody>
          <a:bodyPr/>
          <a:lstStyle/>
          <a:p>
            <a:fld id="{F9FA09B5-82A4-4E63-94E5-2FF43C903127}" type="slidenum">
              <a:rPr lang="en-IN" smtClean="0"/>
              <a:t>‹#›</a:t>
            </a:fld>
            <a:endParaRPr lang="en-IN"/>
          </a:p>
        </p:txBody>
      </p:sp>
      <p:pic>
        <p:nvPicPr>
          <p:cNvPr id="7" name="Picture 6">
            <a:extLst>
              <a:ext uri="{FF2B5EF4-FFF2-40B4-BE49-F238E27FC236}">
                <a16:creationId xmlns:a16="http://schemas.microsoft.com/office/drawing/2014/main" id="{93628F5D-24B4-4A88-A08A-9B0477F46D78}"/>
              </a:ext>
            </a:extLst>
          </p:cNvPr>
          <p:cNvPicPr>
            <a:picLocks noChangeAspect="1"/>
          </p:cNvPicPr>
          <p:nvPr userDrawn="1"/>
        </p:nvPicPr>
        <p:blipFill>
          <a:blip r:embed="rId3"/>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1652054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568F6-02AB-4963-BDAC-85F8F6ED48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EEB4A3-0658-4C5C-89C2-0ED0B6C9D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E4FB2E-A992-4367-8011-A24C23C25C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E2F623-7019-4457-844D-0542E691DD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72033B-BA2E-46A3-B377-9B25857E61C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22AAF6-6E31-4033-BF16-6A4D4811D0DF}"/>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8" name="Footer Placeholder 7">
            <a:extLst>
              <a:ext uri="{FF2B5EF4-FFF2-40B4-BE49-F238E27FC236}">
                <a16:creationId xmlns:a16="http://schemas.microsoft.com/office/drawing/2014/main" id="{F87C47DC-7B9B-47AB-B6C7-C67081E477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C713511-B327-4DD1-B96A-6EB730CB82F0}"/>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2845805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7E9A-7CFD-4F9F-B28E-6E0F43D3AB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BE1077-165C-49CC-A296-A5EFB403013C}"/>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4" name="Footer Placeholder 3">
            <a:extLst>
              <a:ext uri="{FF2B5EF4-FFF2-40B4-BE49-F238E27FC236}">
                <a16:creationId xmlns:a16="http://schemas.microsoft.com/office/drawing/2014/main" id="{20C2A9C2-5083-4DFD-B173-300F10C0F6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E9B2BD-8650-4558-939F-6E18898409BE}"/>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2873791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5ED18-8EF0-48A6-B2B9-F6A9BC926331}"/>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3" name="Footer Placeholder 2">
            <a:extLst>
              <a:ext uri="{FF2B5EF4-FFF2-40B4-BE49-F238E27FC236}">
                <a16:creationId xmlns:a16="http://schemas.microsoft.com/office/drawing/2014/main" id="{9D09D3B6-53F5-4181-BB98-15DF5F5BE6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6F2B2E-ED51-4CA3-983E-FEAD79D8F569}"/>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1773197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100E-2BE0-478A-B1A4-4B2A44B4C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5B6AE2-6AD9-411C-81E6-9B8066E050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E5DABA-150A-4071-AA46-EBDE47290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0D2AAF-14D0-464A-8C27-00BC4A45208C}"/>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6" name="Footer Placeholder 5">
            <a:extLst>
              <a:ext uri="{FF2B5EF4-FFF2-40B4-BE49-F238E27FC236}">
                <a16:creationId xmlns:a16="http://schemas.microsoft.com/office/drawing/2014/main" id="{C48F8327-A69E-4BB7-AA63-035B089563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D25DE2-C92A-4D8E-A246-E850489CDC32}"/>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3134634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E4B7-D9A7-4AB5-9A87-83BC33505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A62BC45-3B51-4FB9-B219-ACB8A1FD0A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710DF459-FBB6-414A-8478-100D13491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8D254E-02BC-4C97-8FF9-252E08C52B18}"/>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6" name="Footer Placeholder 5">
            <a:extLst>
              <a:ext uri="{FF2B5EF4-FFF2-40B4-BE49-F238E27FC236}">
                <a16:creationId xmlns:a16="http://schemas.microsoft.com/office/drawing/2014/main" id="{0328B677-D64F-4D48-B8B6-C1BC5CE03C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B0B48AA-66A4-43AD-8E70-6E6ED2EE0828}"/>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3800923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2D4C-0DE0-4D1E-A464-2067D90855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55B0F5-D842-4CA5-A05B-283AE75FA0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36E192-FEEB-41EE-AF3A-3EBB7B18B158}"/>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BA85A7D3-F6D3-4A4C-BC18-A6BEE1E025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6CE618-955E-4D5D-A2C0-A361A3F4EAC9}"/>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68997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7B3A73-FF18-4ACE-87A0-E08366CA86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7FF67B-66BE-4C13-8D80-CADFA5DDEF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E1055-F774-46E4-A1E7-52A923C6339C}"/>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82ED1E40-D5AB-46A3-8732-59AEC21063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37DB66-BFB9-4E29-B892-6A1ED5268885}"/>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3826911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329" y="0"/>
            <a:ext cx="11720945" cy="2884868"/>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userDrawn="1"/>
        </p:nvSpPr>
        <p:spPr>
          <a:xfrm>
            <a:off x="11720945" y="0"/>
            <a:ext cx="471055" cy="63115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userDrawn="1"/>
        </p:nvSpPr>
        <p:spPr>
          <a:xfrm>
            <a:off x="11638149" y="1169864"/>
            <a:ext cx="615553" cy="4738402"/>
          </a:xfrm>
          <a:prstGeom prst="rect">
            <a:avLst/>
          </a:prstGeom>
          <a:noFill/>
        </p:spPr>
        <p:txBody>
          <a:bodyPr vert="eaVert" wrap="square" rtlCol="0">
            <a:spAutoFit/>
          </a:bodyPr>
          <a:lstStyle/>
          <a:p>
            <a:r>
              <a:rPr lang="en-IN" sz="2800" b="1" dirty="0">
                <a:solidFill>
                  <a:schemeClr val="accent1">
                    <a:lumMod val="60000"/>
                    <a:lumOff val="40000"/>
                  </a:schemeClr>
                </a:solidFill>
              </a:rPr>
              <a:t>Build, Skill and Enable</a:t>
            </a:r>
          </a:p>
        </p:txBody>
      </p:sp>
      <p:sp>
        <p:nvSpPr>
          <p:cNvPr id="11" name="TextBox 10"/>
          <p:cNvSpPr txBox="1"/>
          <p:nvPr userDrawn="1"/>
        </p:nvSpPr>
        <p:spPr>
          <a:xfrm>
            <a:off x="3315861" y="438460"/>
            <a:ext cx="6494346" cy="923330"/>
          </a:xfrm>
          <a:prstGeom prst="rect">
            <a:avLst/>
          </a:prstGeom>
          <a:noFill/>
        </p:spPr>
        <p:txBody>
          <a:bodyPr vert="horz" wrap="square" rtlCol="0">
            <a:spAutoFit/>
          </a:bodyPr>
          <a:lstStyle/>
          <a:p>
            <a:r>
              <a:rPr lang="en-IN" sz="5400" b="1" dirty="0">
                <a:solidFill>
                  <a:schemeClr val="bg2"/>
                </a:solidFill>
              </a:rPr>
              <a:t>Docker Introduction</a:t>
            </a:r>
          </a:p>
        </p:txBody>
      </p:sp>
      <p:sp>
        <p:nvSpPr>
          <p:cNvPr id="5" name="Flowchart: Off-page Connector 4"/>
          <p:cNvSpPr/>
          <p:nvPr userDrawn="1"/>
        </p:nvSpPr>
        <p:spPr>
          <a:xfrm flipV="1">
            <a:off x="329" y="1800249"/>
            <a:ext cx="11720616" cy="1110168"/>
          </a:xfrm>
          <a:prstGeom prst="flowChartOffpage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3726692E-9FC1-40A6-90D2-1EC16F83209D}"/>
              </a:ext>
            </a:extLst>
          </p:cNvPr>
          <p:cNvPicPr>
            <a:picLocks noChangeAspect="1"/>
          </p:cNvPicPr>
          <p:nvPr userDrawn="1"/>
        </p:nvPicPr>
        <p:blipFill>
          <a:blip r:embed="rId2"/>
          <a:stretch>
            <a:fillRect/>
          </a:stretch>
        </p:blipFill>
        <p:spPr>
          <a:xfrm>
            <a:off x="1117555" y="2488050"/>
            <a:ext cx="3001429" cy="2710968"/>
          </a:xfrm>
          <a:prstGeom prst="rect">
            <a:avLst/>
          </a:prstGeom>
        </p:spPr>
      </p:pic>
    </p:spTree>
    <p:extLst>
      <p:ext uri="{BB962C8B-B14F-4D97-AF65-F5344CB8AC3E}">
        <p14:creationId xmlns:p14="http://schemas.microsoft.com/office/powerpoint/2010/main" val="926678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2D07-DFB0-4146-9987-7C76728764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DA35D5-2003-4C36-AB4E-2FF3725CF1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BDD0B58-ED2E-4016-ADE1-149FE89AA6CF}"/>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8EA717B5-4FDF-44E6-9931-0BA58AA815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3217B-6429-4050-B071-F14A6ED39257}"/>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292431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B2CF6-CDF1-4084-B779-C3F67C453A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4D3622-7DE9-4904-AB5C-7A97C153A27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F6CB9D7-DE8E-47E6-82EF-2F32B66308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31BB4A-F71E-45B6-8B0D-14A7AA114A69}"/>
              </a:ext>
            </a:extLst>
          </p:cNvPr>
          <p:cNvSpPr>
            <a:spLocks noGrp="1"/>
          </p:cNvSpPr>
          <p:nvPr>
            <p:ph type="dt" sz="half" idx="10"/>
          </p:nvPr>
        </p:nvSpPr>
        <p:spPr/>
        <p:txBody>
          <a:bodyPr/>
          <a:lstStyle/>
          <a:p>
            <a:fld id="{7B42DA64-09C8-4DBD-BCB9-25ADF88AF789}" type="datetimeFigureOut">
              <a:rPr lang="en-IN" smtClean="0"/>
              <a:t>06-01-2024</a:t>
            </a:fld>
            <a:endParaRPr lang="en-IN"/>
          </a:p>
        </p:txBody>
      </p:sp>
      <p:sp>
        <p:nvSpPr>
          <p:cNvPr id="6" name="Footer Placeholder 5">
            <a:extLst>
              <a:ext uri="{FF2B5EF4-FFF2-40B4-BE49-F238E27FC236}">
                <a16:creationId xmlns:a16="http://schemas.microsoft.com/office/drawing/2014/main" id="{09330BE0-DF2D-4E24-A222-9F2B8A3640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EEF130-4CEC-4318-8B88-06C6F70D506B}"/>
              </a:ext>
            </a:extLst>
          </p:cNvPr>
          <p:cNvSpPr>
            <a:spLocks noGrp="1"/>
          </p:cNvSpPr>
          <p:nvPr>
            <p:ph type="sldNum" sz="quarter" idx="12"/>
          </p:nvPr>
        </p:nvSpPr>
        <p:spPr/>
        <p:txBody>
          <a:bodyPr/>
          <a:lstStyle/>
          <a:p>
            <a:fld id="{F9FA09B5-82A4-4E63-94E5-2FF43C903127}" type="slidenum">
              <a:rPr lang="en-IN" smtClean="0"/>
              <a:t>‹#›</a:t>
            </a:fld>
            <a:endParaRPr lang="en-IN"/>
          </a:p>
        </p:txBody>
      </p:sp>
    </p:spTree>
    <p:extLst>
      <p:ext uri="{BB962C8B-B14F-4D97-AF65-F5344CB8AC3E}">
        <p14:creationId xmlns:p14="http://schemas.microsoft.com/office/powerpoint/2010/main" val="2017196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A28ED-99B8-4E16-805C-7D7AEDF42F40}"/>
              </a:ext>
            </a:extLst>
          </p:cNvPr>
          <p:cNvSpPr>
            <a:spLocks noGrp="1"/>
          </p:cNvSpPr>
          <p:nvPr>
            <p:ph type="title"/>
          </p:nvPr>
        </p:nvSpPr>
        <p:spPr>
          <a:xfrm>
            <a:off x="914400" y="188914"/>
            <a:ext cx="10515600" cy="986744"/>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BA28B5-C743-43CE-9769-FD94E7F4F6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776892-378A-452F-AACF-1BB79F065E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747447-3574-4091-803A-EF77B13F0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1EAFAF3-6800-4789-B8C5-E21E447E1B0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8DCE5A-BF33-48F8-AEE6-3146A6DCCEEE}"/>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8" name="Footer Placeholder 7">
            <a:extLst>
              <a:ext uri="{FF2B5EF4-FFF2-40B4-BE49-F238E27FC236}">
                <a16:creationId xmlns:a16="http://schemas.microsoft.com/office/drawing/2014/main" id="{3D7C6A47-C4FB-4DD4-90A6-DF1A81DC85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FEE518-5E60-4155-B940-01C22138579E}"/>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10" name="Picture 9">
            <a:extLst>
              <a:ext uri="{FF2B5EF4-FFF2-40B4-BE49-F238E27FC236}">
                <a16:creationId xmlns:a16="http://schemas.microsoft.com/office/drawing/2014/main" id="{599AEA6D-9978-4BD0-9FEF-0D20F3AA6F24}"/>
              </a:ext>
            </a:extLst>
          </p:cNvPr>
          <p:cNvPicPr>
            <a:picLocks noChangeAspect="1"/>
          </p:cNvPicPr>
          <p:nvPr userDrawn="1"/>
        </p:nvPicPr>
        <p:blipFill>
          <a:blip r:embed="rId3"/>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150463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75F32-937D-464E-A1FB-4B4E731B5460}"/>
              </a:ext>
            </a:extLst>
          </p:cNvPr>
          <p:cNvSpPr>
            <a:spLocks noGrp="1"/>
          </p:cNvSpPr>
          <p:nvPr>
            <p:ph type="title"/>
          </p:nvPr>
        </p:nvSpPr>
        <p:spPr>
          <a:xfrm>
            <a:off x="838200" y="365125"/>
            <a:ext cx="10515600" cy="737961"/>
          </a:xfr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880EB2-512C-40E3-90C9-57B7B41FABEA}"/>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4" name="Footer Placeholder 3">
            <a:extLst>
              <a:ext uri="{FF2B5EF4-FFF2-40B4-BE49-F238E27FC236}">
                <a16:creationId xmlns:a16="http://schemas.microsoft.com/office/drawing/2014/main" id="{B68B9D51-B44A-4A6E-93CC-D2FA093F95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5CC881-BC4A-43EF-AAEA-D434401B54A9}"/>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6" name="Picture 5">
            <a:extLst>
              <a:ext uri="{FF2B5EF4-FFF2-40B4-BE49-F238E27FC236}">
                <a16:creationId xmlns:a16="http://schemas.microsoft.com/office/drawing/2014/main" id="{BB5986BD-DF4B-4A72-AEEB-880612C4EDA8}"/>
              </a:ext>
            </a:extLst>
          </p:cNvPr>
          <p:cNvPicPr>
            <a:picLocks noChangeAspect="1"/>
          </p:cNvPicPr>
          <p:nvPr/>
        </p:nvPicPr>
        <p:blipFill>
          <a:blip r:embed="rId3"/>
          <a:stretch>
            <a:fillRect/>
          </a:stretch>
        </p:blipFill>
        <p:spPr>
          <a:xfrm>
            <a:off x="11561273" y="0"/>
            <a:ext cx="771887" cy="6495143"/>
          </a:xfrm>
          <a:prstGeom prst="rect">
            <a:avLst/>
          </a:prstGeom>
        </p:spPr>
      </p:pic>
      <p:pic>
        <p:nvPicPr>
          <p:cNvPr id="7" name="Picture 6">
            <a:extLst>
              <a:ext uri="{FF2B5EF4-FFF2-40B4-BE49-F238E27FC236}">
                <a16:creationId xmlns:a16="http://schemas.microsoft.com/office/drawing/2014/main" id="{97B67184-12B1-4F93-95BC-82454E5E0457}"/>
              </a:ext>
            </a:extLst>
          </p:cNvPr>
          <p:cNvPicPr>
            <a:picLocks noChangeAspect="1"/>
          </p:cNvPicPr>
          <p:nvPr userDrawn="1"/>
        </p:nvPicPr>
        <p:blipFill>
          <a:blip r:embed="rId4"/>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217298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52D538-E02D-4189-B734-BB4CEEE805FC}"/>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3" name="Footer Placeholder 2">
            <a:extLst>
              <a:ext uri="{FF2B5EF4-FFF2-40B4-BE49-F238E27FC236}">
                <a16:creationId xmlns:a16="http://schemas.microsoft.com/office/drawing/2014/main" id="{2FA259B2-A50B-4F72-A606-49FE286B97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0B9C2CE-5A1A-4932-ACC0-3EAD80B190F3}"/>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5" name="Picture 4">
            <a:extLst>
              <a:ext uri="{FF2B5EF4-FFF2-40B4-BE49-F238E27FC236}">
                <a16:creationId xmlns:a16="http://schemas.microsoft.com/office/drawing/2014/main" id="{D0422600-4494-4D05-9131-8D89DB7C9562}"/>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1715402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F3FA-CC99-4977-B34E-04E7CBBCC6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EB9BBD-13C8-413F-BE05-8A9B086950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5A3B99-0947-4FEC-856A-3695F1C59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9ACF1E-3DE8-4817-96F8-887003D0460A}"/>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6" name="Footer Placeholder 5">
            <a:extLst>
              <a:ext uri="{FF2B5EF4-FFF2-40B4-BE49-F238E27FC236}">
                <a16:creationId xmlns:a16="http://schemas.microsoft.com/office/drawing/2014/main" id="{9B676CBE-A445-491B-827B-3C76CAE36D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09FE03-4E42-4ED8-AE27-F2ED9AC0166B}"/>
              </a:ext>
            </a:extLst>
          </p:cNvPr>
          <p:cNvSpPr>
            <a:spLocks noGrp="1"/>
          </p:cNvSpPr>
          <p:nvPr>
            <p:ph type="sldNum" sz="quarter" idx="12"/>
          </p:nvPr>
        </p:nvSpPr>
        <p:spPr/>
        <p:txBody>
          <a:bodyPr/>
          <a:lstStyle/>
          <a:p>
            <a:fld id="{EA426E11-2241-43BA-87A6-A5BBEF78B4B7}" type="slidenum">
              <a:rPr lang="en-IN" smtClean="0"/>
              <a:t>‹#›</a:t>
            </a:fld>
            <a:endParaRPr lang="en-IN"/>
          </a:p>
        </p:txBody>
      </p:sp>
      <p:pic>
        <p:nvPicPr>
          <p:cNvPr id="8" name="Picture 7">
            <a:extLst>
              <a:ext uri="{FF2B5EF4-FFF2-40B4-BE49-F238E27FC236}">
                <a16:creationId xmlns:a16="http://schemas.microsoft.com/office/drawing/2014/main" id="{14CF2C86-9993-4429-B742-45E96198425C}"/>
              </a:ext>
            </a:extLst>
          </p:cNvPr>
          <p:cNvPicPr>
            <a:picLocks noChangeAspect="1"/>
          </p:cNvPicPr>
          <p:nvPr userDrawn="1"/>
        </p:nvPicPr>
        <p:blipFill>
          <a:blip r:embed="rId2"/>
          <a:stretch>
            <a:fillRect/>
          </a:stretch>
        </p:blipFill>
        <p:spPr>
          <a:xfrm>
            <a:off x="10713492" y="6464514"/>
            <a:ext cx="1488743" cy="393486"/>
          </a:xfrm>
          <a:prstGeom prst="rect">
            <a:avLst/>
          </a:prstGeom>
        </p:spPr>
      </p:pic>
    </p:spTree>
    <p:extLst>
      <p:ext uri="{BB962C8B-B14F-4D97-AF65-F5344CB8AC3E}">
        <p14:creationId xmlns:p14="http://schemas.microsoft.com/office/powerpoint/2010/main" val="4164795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A8CA-7F88-4718-A9FA-0F9295315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ACEA7FD-029A-44D5-BDA2-5299C284B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62D5469D-0341-4A6D-A71D-CB0B874901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5643D0-DE1F-4873-973A-0F719B3FC661}"/>
              </a:ext>
            </a:extLst>
          </p:cNvPr>
          <p:cNvSpPr>
            <a:spLocks noGrp="1"/>
          </p:cNvSpPr>
          <p:nvPr>
            <p:ph type="dt" sz="half" idx="10"/>
          </p:nvPr>
        </p:nvSpPr>
        <p:spPr/>
        <p:txBody>
          <a:bodyPr/>
          <a:lstStyle/>
          <a:p>
            <a:fld id="{43540B17-88AA-407E-9AB3-71C5007C68F8}" type="datetimeFigureOut">
              <a:rPr lang="en-IN" smtClean="0"/>
              <a:t>06-01-2024</a:t>
            </a:fld>
            <a:endParaRPr lang="en-IN"/>
          </a:p>
        </p:txBody>
      </p:sp>
      <p:sp>
        <p:nvSpPr>
          <p:cNvPr id="6" name="Footer Placeholder 5">
            <a:extLst>
              <a:ext uri="{FF2B5EF4-FFF2-40B4-BE49-F238E27FC236}">
                <a16:creationId xmlns:a16="http://schemas.microsoft.com/office/drawing/2014/main" id="{19EF0AC4-C947-44A2-8116-1568093FC0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58186F-15A5-4F2A-B1DA-6D1FCB4EE32B}"/>
              </a:ext>
            </a:extLst>
          </p:cNvPr>
          <p:cNvSpPr>
            <a:spLocks noGrp="1"/>
          </p:cNvSpPr>
          <p:nvPr>
            <p:ph type="sldNum" sz="quarter" idx="12"/>
          </p:nvPr>
        </p:nvSpPr>
        <p:spPr/>
        <p:txBody>
          <a:bodyPr/>
          <a:lstStyle/>
          <a:p>
            <a:fld id="{EA426E11-2241-43BA-87A6-A5BBEF78B4B7}" type="slidenum">
              <a:rPr lang="en-IN" smtClean="0"/>
              <a:t>‹#›</a:t>
            </a:fld>
            <a:endParaRPr lang="en-IN"/>
          </a:p>
        </p:txBody>
      </p:sp>
    </p:spTree>
    <p:extLst>
      <p:ext uri="{BB962C8B-B14F-4D97-AF65-F5344CB8AC3E}">
        <p14:creationId xmlns:p14="http://schemas.microsoft.com/office/powerpoint/2010/main" val="259311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B4CE63-51AB-4001-947F-D18EB98980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ADE525-174B-41F0-A827-DEE296D9F3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1E5CE57-FD61-4B11-A8BC-E16CCD47A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6170BD47-89A6-4E04-9785-8B05CC5AEE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AAD6B8F-1A25-4146-9CD2-8106EF0F32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FA09B5-82A4-4E63-94E5-2FF43C903127}" type="slidenum">
              <a:rPr lang="en-IN" smtClean="0"/>
              <a:t>‹#›</a:t>
            </a:fld>
            <a:endParaRPr lang="en-IN"/>
          </a:p>
        </p:txBody>
      </p:sp>
      <p:grpSp>
        <p:nvGrpSpPr>
          <p:cNvPr id="7" name="Group 6">
            <a:extLst>
              <a:ext uri="{FF2B5EF4-FFF2-40B4-BE49-F238E27FC236}">
                <a16:creationId xmlns:a16="http://schemas.microsoft.com/office/drawing/2014/main" id="{A6E7E223-0153-4569-A87B-549BCB2C0ECE}"/>
              </a:ext>
            </a:extLst>
          </p:cNvPr>
          <p:cNvGrpSpPr/>
          <p:nvPr userDrawn="1"/>
        </p:nvGrpSpPr>
        <p:grpSpPr>
          <a:xfrm>
            <a:off x="-21344" y="1217582"/>
            <a:ext cx="12213344" cy="5237843"/>
            <a:chOff x="-21344" y="901700"/>
            <a:chExt cx="12213344" cy="5237843"/>
          </a:xfrm>
        </p:grpSpPr>
        <p:sp>
          <p:nvSpPr>
            <p:cNvPr id="8" name="Rectangle 7">
              <a:extLst>
                <a:ext uri="{FF2B5EF4-FFF2-40B4-BE49-F238E27FC236}">
                  <a16:creationId xmlns:a16="http://schemas.microsoft.com/office/drawing/2014/main" id="{5D3B46E8-61D2-47AD-8AD8-68DA764FAC3D}"/>
                </a:ext>
              </a:extLst>
            </p:cNvPr>
            <p:cNvSpPr/>
            <p:nvPr/>
          </p:nvSpPr>
          <p:spPr>
            <a:xfrm>
              <a:off x="21093" y="6008915"/>
              <a:ext cx="12170907" cy="13062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64919089-8C45-476B-BD91-FB71B7BF6354}"/>
                </a:ext>
              </a:extLst>
            </p:cNvPr>
            <p:cNvSpPr/>
            <p:nvPr/>
          </p:nvSpPr>
          <p:spPr>
            <a:xfrm>
              <a:off x="11742725" y="1237821"/>
              <a:ext cx="384054" cy="33617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5100F5F-4F06-4640-900E-2CB1497D5850}"/>
                </a:ext>
              </a:extLst>
            </p:cNvPr>
            <p:cNvSpPr txBox="1"/>
            <p:nvPr/>
          </p:nvSpPr>
          <p:spPr>
            <a:xfrm>
              <a:off x="11688531" y="1670013"/>
              <a:ext cx="492443" cy="3184071"/>
            </a:xfrm>
            <a:prstGeom prst="rect">
              <a:avLst/>
            </a:prstGeom>
            <a:noFill/>
          </p:spPr>
          <p:txBody>
            <a:bodyPr vert="eaVert" wrap="square" rtlCol="0">
              <a:spAutoFit/>
            </a:bodyPr>
            <a:lstStyle/>
            <a:p>
              <a:r>
                <a:rPr lang="en-IN" sz="1800" b="1" dirty="0">
                  <a:solidFill>
                    <a:schemeClr val="accent1">
                      <a:lumMod val="60000"/>
                      <a:lumOff val="40000"/>
                    </a:schemeClr>
                  </a:solidFill>
                </a:rPr>
                <a:t>Build, Skill and </a:t>
              </a:r>
              <a:r>
                <a:rPr lang="en-IN" sz="2000" b="1" dirty="0">
                  <a:solidFill>
                    <a:schemeClr val="accent1">
                      <a:lumMod val="60000"/>
                      <a:lumOff val="40000"/>
                    </a:schemeClr>
                  </a:solidFill>
                </a:rPr>
                <a:t>Enable</a:t>
              </a:r>
            </a:p>
          </p:txBody>
        </p:sp>
        <p:cxnSp>
          <p:nvCxnSpPr>
            <p:cNvPr id="11" name="Straight Connector 10">
              <a:extLst>
                <a:ext uri="{FF2B5EF4-FFF2-40B4-BE49-F238E27FC236}">
                  <a16:creationId xmlns:a16="http://schemas.microsoft.com/office/drawing/2014/main" id="{E2852778-619B-48B2-97BE-5C6A9D253DD3}"/>
                </a:ext>
              </a:extLst>
            </p:cNvPr>
            <p:cNvCxnSpPr/>
            <p:nvPr/>
          </p:nvCxnSpPr>
          <p:spPr>
            <a:xfrm>
              <a:off x="-21344" y="901700"/>
              <a:ext cx="1221334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041810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50" r:id="rId13"/>
    <p:sldLayoutId id="2147483651" r:id="rId14"/>
    <p:sldLayoutId id="214748365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EC5D07-B291-4DCF-BF36-45C8B5F33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B404D0-D2BB-43FB-919D-7AEE6EF92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130324-C507-4549-9704-7F4549FB7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42DA64-09C8-4DBD-BCB9-25ADF88AF789}" type="datetimeFigureOut">
              <a:rPr lang="en-IN" smtClean="0"/>
              <a:t>06-01-2024</a:t>
            </a:fld>
            <a:endParaRPr lang="en-IN"/>
          </a:p>
        </p:txBody>
      </p:sp>
      <p:sp>
        <p:nvSpPr>
          <p:cNvPr id="5" name="Footer Placeholder 4">
            <a:extLst>
              <a:ext uri="{FF2B5EF4-FFF2-40B4-BE49-F238E27FC236}">
                <a16:creationId xmlns:a16="http://schemas.microsoft.com/office/drawing/2014/main" id="{D4D9ED3B-898A-4277-B407-939057D5D2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A64055A-24E2-47AC-8E47-0F8EC038B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FA09B5-82A4-4E63-94E5-2FF43C903127}" type="slidenum">
              <a:rPr lang="en-IN" smtClean="0"/>
              <a:t>‹#›</a:t>
            </a:fld>
            <a:endParaRPr lang="en-IN"/>
          </a:p>
        </p:txBody>
      </p:sp>
    </p:spTree>
    <p:extLst>
      <p:ext uri="{BB962C8B-B14F-4D97-AF65-F5344CB8AC3E}">
        <p14:creationId xmlns:p14="http://schemas.microsoft.com/office/powerpoint/2010/main" val="150820972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97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CC538-3DD9-4A05-9EEF-6B98808ACE43}"/>
              </a:ext>
            </a:extLst>
          </p:cNvPr>
          <p:cNvPicPr>
            <a:picLocks noChangeAspect="1"/>
          </p:cNvPicPr>
          <p:nvPr/>
        </p:nvPicPr>
        <p:blipFill>
          <a:blip r:embed="rId2"/>
          <a:stretch>
            <a:fillRect/>
          </a:stretch>
        </p:blipFill>
        <p:spPr>
          <a:xfrm>
            <a:off x="981455" y="1534096"/>
            <a:ext cx="8997735" cy="3789807"/>
          </a:xfrm>
          <a:prstGeom prst="rect">
            <a:avLst/>
          </a:prstGeom>
        </p:spPr>
      </p:pic>
      <p:sp>
        <p:nvSpPr>
          <p:cNvPr id="5" name="Title 1">
            <a:extLst>
              <a:ext uri="{FF2B5EF4-FFF2-40B4-BE49-F238E27FC236}">
                <a16:creationId xmlns:a16="http://schemas.microsoft.com/office/drawing/2014/main" id="{C0E49746-1FED-4D96-BEA6-C4049C05C42F}"/>
              </a:ext>
            </a:extLst>
          </p:cNvPr>
          <p:cNvSpPr>
            <a:spLocks noGrp="1"/>
          </p:cNvSpPr>
          <p:nvPr>
            <p:ph type="title"/>
          </p:nvPr>
        </p:nvSpPr>
        <p:spPr>
          <a:xfrm>
            <a:off x="32613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The Popular Container Provider </a:t>
            </a:r>
          </a:p>
        </p:txBody>
      </p:sp>
    </p:spTree>
    <p:extLst>
      <p:ext uri="{BB962C8B-B14F-4D97-AF65-F5344CB8AC3E}">
        <p14:creationId xmlns:p14="http://schemas.microsoft.com/office/powerpoint/2010/main" val="251799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2F72-F1A0-48D7-8834-111894F2BB02}"/>
              </a:ext>
            </a:extLst>
          </p:cNvPr>
          <p:cNvSpPr>
            <a:spLocks noGrp="1"/>
          </p:cNvSpPr>
          <p:nvPr>
            <p:ph type="title"/>
          </p:nvPr>
        </p:nvSpPr>
        <p:spPr>
          <a:xfrm>
            <a:off x="60045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What is Docker</a:t>
            </a:r>
          </a:p>
        </p:txBody>
      </p:sp>
      <p:sp>
        <p:nvSpPr>
          <p:cNvPr id="3" name="Content Placeholder 2">
            <a:extLst>
              <a:ext uri="{FF2B5EF4-FFF2-40B4-BE49-F238E27FC236}">
                <a16:creationId xmlns:a16="http://schemas.microsoft.com/office/drawing/2014/main" id="{F38AE6A9-5EB9-41A1-AB8B-8ABEC71E2C1A}"/>
              </a:ext>
            </a:extLst>
          </p:cNvPr>
          <p:cNvSpPr>
            <a:spLocks noGrp="1"/>
          </p:cNvSpPr>
          <p:nvPr>
            <p:ph idx="1"/>
          </p:nvPr>
        </p:nvSpPr>
        <p:spPr>
          <a:xfrm>
            <a:off x="141732" y="1253331"/>
            <a:ext cx="11908536" cy="4351338"/>
          </a:xfrm>
        </p:spPr>
        <p:txBody>
          <a:bodyPr>
            <a:normAutofit/>
          </a:bodyPr>
          <a:lstStyle/>
          <a:p>
            <a:pPr marL="0" indent="0">
              <a:buNone/>
            </a:pPr>
            <a:r>
              <a:rPr lang="en-US" b="1" dirty="0">
                <a:solidFill>
                  <a:schemeClr val="accent1">
                    <a:lumMod val="50000"/>
                  </a:schemeClr>
                </a:solidFill>
              </a:rPr>
              <a:t>An open platform for developing, shipping, as well as running applications, is what we call Docker. Also, we can say, Docker is a container-management service. It enables us to separate our applications from our infrastructure hence we can deliver software quickly</a:t>
            </a:r>
          </a:p>
        </p:txBody>
      </p:sp>
      <p:pic>
        <p:nvPicPr>
          <p:cNvPr id="4" name="Picture 3">
            <a:extLst>
              <a:ext uri="{FF2B5EF4-FFF2-40B4-BE49-F238E27FC236}">
                <a16:creationId xmlns:a16="http://schemas.microsoft.com/office/drawing/2014/main" id="{032B593D-42D1-4FBF-A3C9-6944FD35B20E}"/>
              </a:ext>
            </a:extLst>
          </p:cNvPr>
          <p:cNvPicPr>
            <a:picLocks noChangeAspect="1"/>
          </p:cNvPicPr>
          <p:nvPr/>
        </p:nvPicPr>
        <p:blipFill>
          <a:blip r:embed="rId2"/>
          <a:stretch>
            <a:fillRect/>
          </a:stretch>
        </p:blipFill>
        <p:spPr>
          <a:xfrm>
            <a:off x="1221677" y="3394170"/>
            <a:ext cx="3040716" cy="2179511"/>
          </a:xfrm>
          <a:prstGeom prst="rect">
            <a:avLst/>
          </a:prstGeom>
        </p:spPr>
      </p:pic>
      <p:sp>
        <p:nvSpPr>
          <p:cNvPr id="5" name="TextBox 4">
            <a:extLst>
              <a:ext uri="{FF2B5EF4-FFF2-40B4-BE49-F238E27FC236}">
                <a16:creationId xmlns:a16="http://schemas.microsoft.com/office/drawing/2014/main" id="{8D55A5A4-088A-4D7C-BA9B-3CE36C92AD42}"/>
              </a:ext>
            </a:extLst>
          </p:cNvPr>
          <p:cNvSpPr txBox="1"/>
          <p:nvPr/>
        </p:nvSpPr>
        <p:spPr>
          <a:xfrm>
            <a:off x="5010912" y="3236976"/>
            <a:ext cx="6105144" cy="2585323"/>
          </a:xfrm>
          <a:prstGeom prst="rect">
            <a:avLst/>
          </a:prstGeom>
          <a:noFill/>
        </p:spPr>
        <p:txBody>
          <a:bodyPr wrap="square" rtlCol="0">
            <a:spAutoFit/>
          </a:bodyPr>
          <a:lstStyle/>
          <a:p>
            <a:r>
              <a:rPr lang="en-US" sz="5400" b="1" dirty="0"/>
              <a:t>Virtual</a:t>
            </a:r>
          </a:p>
          <a:p>
            <a:r>
              <a:rPr lang="en-US" sz="5400" b="1" dirty="0"/>
              <a:t>Light weight  executable package </a:t>
            </a:r>
          </a:p>
        </p:txBody>
      </p:sp>
    </p:spTree>
    <p:extLst>
      <p:ext uri="{BB962C8B-B14F-4D97-AF65-F5344CB8AC3E}">
        <p14:creationId xmlns:p14="http://schemas.microsoft.com/office/powerpoint/2010/main" val="100556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A1C853-0366-43A3-881C-FE7533D60224}"/>
              </a:ext>
            </a:extLst>
          </p:cNvPr>
          <p:cNvSpPr/>
          <p:nvPr/>
        </p:nvSpPr>
        <p:spPr>
          <a:xfrm>
            <a:off x="256032" y="1304878"/>
            <a:ext cx="8046720" cy="3970318"/>
          </a:xfrm>
          <a:prstGeom prst="rect">
            <a:avLst/>
          </a:prstGeom>
          <a:ln>
            <a:solidFill>
              <a:schemeClr val="accent1"/>
            </a:solidFill>
          </a:ln>
        </p:spPr>
        <p:txBody>
          <a:bodyPr wrap="square">
            <a:spAutoFit/>
          </a:bodyPr>
          <a:lstStyle/>
          <a:p>
            <a:r>
              <a:rPr lang="en-US" sz="3600" b="1" dirty="0">
                <a:solidFill>
                  <a:schemeClr val="accent1">
                    <a:lumMod val="50000"/>
                  </a:schemeClr>
                </a:solidFill>
                <a:latin typeface="Calibri" panose="020F0502020204030204" pitchFamily="34" charset="0"/>
              </a:rPr>
              <a:t>Docker images</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A Docker image is a read-only template.</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For example, an image could contain an Ubuntu operating system with Apache and your web</a:t>
            </a:r>
          </a:p>
          <a:p>
            <a:pPr lvl="1"/>
            <a:r>
              <a:rPr lang="en-US" sz="2400" b="1" dirty="0">
                <a:solidFill>
                  <a:schemeClr val="accent1">
                    <a:lumMod val="50000"/>
                  </a:schemeClr>
                </a:solidFill>
                <a:latin typeface="Calibri" panose="020F0502020204030204" pitchFamily="34" charset="0"/>
              </a:rPr>
              <a:t>    application installed.</a:t>
            </a:r>
          </a:p>
          <a:p>
            <a:pPr marL="800100" lvl="1" indent="-342900">
              <a:buFont typeface="Arial" panose="020B0604020202020204" pitchFamily="34" charset="0"/>
              <a:buChar char="•"/>
            </a:pPr>
            <a:r>
              <a:rPr lang="en-US" sz="2400" b="1" dirty="0">
                <a:solidFill>
                  <a:schemeClr val="accent1">
                    <a:lumMod val="50000"/>
                  </a:schemeClr>
                </a:solidFill>
                <a:latin typeface="ArialMT"/>
              </a:rPr>
              <a:t> </a:t>
            </a:r>
            <a:r>
              <a:rPr lang="en-US" sz="2400" b="1" dirty="0">
                <a:solidFill>
                  <a:schemeClr val="accent1">
                    <a:lumMod val="50000"/>
                  </a:schemeClr>
                </a:solidFill>
                <a:latin typeface="Calibri" panose="020F0502020204030204" pitchFamily="34" charset="0"/>
              </a:rPr>
              <a:t>Images are used to create Docker containers.</a:t>
            </a:r>
          </a:p>
          <a:p>
            <a:pPr marL="800100" lvl="1" indent="-342900">
              <a:buFont typeface="Arial" panose="020B0604020202020204" pitchFamily="34" charset="0"/>
              <a:buChar char="•"/>
            </a:pPr>
            <a:r>
              <a:rPr lang="en-US" sz="2400" b="1" dirty="0" err="1">
                <a:solidFill>
                  <a:schemeClr val="accent1">
                    <a:lumMod val="50000"/>
                  </a:schemeClr>
                </a:solidFill>
                <a:latin typeface="Calibri" panose="020F0502020204030204" pitchFamily="34" charset="0"/>
              </a:rPr>
              <a:t>ocker</a:t>
            </a:r>
            <a:r>
              <a:rPr lang="en-US" sz="2400" b="1" dirty="0">
                <a:solidFill>
                  <a:schemeClr val="accent1">
                    <a:lumMod val="50000"/>
                  </a:schemeClr>
                </a:solidFill>
                <a:latin typeface="Calibri" panose="020F0502020204030204" pitchFamily="34" charset="0"/>
              </a:rPr>
              <a:t> provides a simple way to build new images or update existing images, or you can download</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images that other people have already created.</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images are the build component of Docker.</a:t>
            </a:r>
          </a:p>
        </p:txBody>
      </p:sp>
      <p:pic>
        <p:nvPicPr>
          <p:cNvPr id="7" name="Picture 6">
            <a:extLst>
              <a:ext uri="{FF2B5EF4-FFF2-40B4-BE49-F238E27FC236}">
                <a16:creationId xmlns:a16="http://schemas.microsoft.com/office/drawing/2014/main" id="{F90AF840-EBDC-4348-A9A0-94D7D18807B4}"/>
              </a:ext>
            </a:extLst>
          </p:cNvPr>
          <p:cNvPicPr>
            <a:picLocks noChangeAspect="1"/>
          </p:cNvPicPr>
          <p:nvPr/>
        </p:nvPicPr>
        <p:blipFill>
          <a:blip r:embed="rId2"/>
          <a:stretch>
            <a:fillRect/>
          </a:stretch>
        </p:blipFill>
        <p:spPr>
          <a:xfrm>
            <a:off x="9136189" y="1834467"/>
            <a:ext cx="1381125" cy="1895475"/>
          </a:xfrm>
          <a:prstGeom prst="rect">
            <a:avLst/>
          </a:prstGeom>
        </p:spPr>
      </p:pic>
      <p:sp>
        <p:nvSpPr>
          <p:cNvPr id="8" name="Rectangle 2">
            <a:extLst>
              <a:ext uri="{FF2B5EF4-FFF2-40B4-BE49-F238E27FC236}">
                <a16:creationId xmlns:a16="http://schemas.microsoft.com/office/drawing/2014/main" id="{E4852573-9A8B-444E-996A-5B589CEFDF51}"/>
              </a:ext>
            </a:extLst>
          </p:cNvPr>
          <p:cNvSpPr txBox="1">
            <a:spLocks noChangeArrowheads="1"/>
          </p:cNvSpPr>
          <p:nvPr/>
        </p:nvSpPr>
        <p:spPr>
          <a:xfrm>
            <a:off x="-2176214" y="291944"/>
            <a:ext cx="10314374" cy="6891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Key Concept </a:t>
            </a:r>
          </a:p>
        </p:txBody>
      </p:sp>
    </p:spTree>
    <p:extLst>
      <p:ext uri="{BB962C8B-B14F-4D97-AF65-F5344CB8AC3E}">
        <p14:creationId xmlns:p14="http://schemas.microsoft.com/office/powerpoint/2010/main" val="395465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53FA93-D745-4BDA-BCCF-E59EFDAB8A11}"/>
              </a:ext>
            </a:extLst>
          </p:cNvPr>
          <p:cNvSpPr/>
          <p:nvPr/>
        </p:nvSpPr>
        <p:spPr>
          <a:xfrm>
            <a:off x="146304" y="1759202"/>
            <a:ext cx="9528046" cy="3662541"/>
          </a:xfrm>
          <a:prstGeom prst="rect">
            <a:avLst/>
          </a:prstGeom>
          <a:ln>
            <a:solidFill>
              <a:schemeClr val="accent1"/>
            </a:solidFill>
          </a:ln>
        </p:spPr>
        <p:txBody>
          <a:bodyPr wrap="square">
            <a:spAutoFit/>
          </a:bodyPr>
          <a:lstStyle/>
          <a:p>
            <a:r>
              <a:rPr lang="en-US" sz="3600" b="1" dirty="0">
                <a:solidFill>
                  <a:schemeClr val="accent1">
                    <a:lumMod val="50000"/>
                  </a:schemeClr>
                </a:solidFill>
                <a:latin typeface="ArialMT"/>
              </a:rPr>
              <a:t>• </a:t>
            </a:r>
            <a:r>
              <a:rPr lang="en-US" sz="3600" b="1" dirty="0">
                <a:solidFill>
                  <a:schemeClr val="accent1">
                    <a:lumMod val="50000"/>
                  </a:schemeClr>
                </a:solidFill>
                <a:latin typeface="Calibri" panose="020F0502020204030204" pitchFamily="34" charset="0"/>
              </a:rPr>
              <a:t>Docker containers</a:t>
            </a:r>
          </a:p>
          <a:p>
            <a:pPr marL="1200150" lvl="2" indent="-28575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containers are similar to a directory.</a:t>
            </a:r>
          </a:p>
          <a:p>
            <a:pPr marL="1200150" lvl="2" indent="-285750">
              <a:buFont typeface="Arial" panose="020B0604020202020204" pitchFamily="34" charset="0"/>
              <a:buChar char="•"/>
            </a:pPr>
            <a:r>
              <a:rPr lang="en-US" sz="2400" b="1" dirty="0">
                <a:solidFill>
                  <a:schemeClr val="accent1">
                    <a:lumMod val="50000"/>
                  </a:schemeClr>
                </a:solidFill>
                <a:latin typeface="Calibri" panose="020F0502020204030204" pitchFamily="34" charset="0"/>
              </a:rPr>
              <a:t>A Docker container holds everything that is needed for an application to run.</a:t>
            </a:r>
          </a:p>
          <a:p>
            <a:pPr marL="1200150" lvl="2" indent="-285750">
              <a:buFont typeface="Arial" panose="020B0604020202020204" pitchFamily="34" charset="0"/>
              <a:buChar char="•"/>
            </a:pPr>
            <a:r>
              <a:rPr lang="en-US" sz="2400" b="1" dirty="0">
                <a:solidFill>
                  <a:schemeClr val="accent1">
                    <a:lumMod val="50000"/>
                  </a:schemeClr>
                </a:solidFill>
                <a:latin typeface="ArialMT"/>
              </a:rPr>
              <a:t> </a:t>
            </a:r>
            <a:r>
              <a:rPr lang="en-US" sz="2400" b="1" dirty="0">
                <a:solidFill>
                  <a:schemeClr val="accent1">
                    <a:lumMod val="50000"/>
                  </a:schemeClr>
                </a:solidFill>
                <a:latin typeface="Calibri" panose="020F0502020204030204" pitchFamily="34" charset="0"/>
              </a:rPr>
              <a:t>Each container is created from a Docker image.</a:t>
            </a:r>
          </a:p>
          <a:p>
            <a:pPr marL="1200150" lvl="2" indent="-285750">
              <a:buFont typeface="Arial" panose="020B0604020202020204" pitchFamily="34" charset="0"/>
              <a:buChar char="•"/>
            </a:pPr>
            <a:r>
              <a:rPr lang="en-US" sz="2400" b="1" dirty="0">
                <a:solidFill>
                  <a:schemeClr val="accent1">
                    <a:lumMod val="50000"/>
                  </a:schemeClr>
                </a:solidFill>
                <a:latin typeface="ArialMT"/>
              </a:rPr>
              <a:t> </a:t>
            </a:r>
            <a:r>
              <a:rPr lang="en-US" sz="2400" b="1" dirty="0">
                <a:solidFill>
                  <a:schemeClr val="accent1">
                    <a:lumMod val="50000"/>
                  </a:schemeClr>
                </a:solidFill>
                <a:latin typeface="Calibri" panose="020F0502020204030204" pitchFamily="34" charset="0"/>
              </a:rPr>
              <a:t>Docker containers can be run, started, stopped, moved, and deleted.</a:t>
            </a:r>
          </a:p>
          <a:p>
            <a:pPr marL="1200150" lvl="2" indent="-285750">
              <a:buFont typeface="Arial" panose="020B0604020202020204" pitchFamily="34" charset="0"/>
              <a:buChar char="•"/>
            </a:pPr>
            <a:r>
              <a:rPr lang="en-US" sz="2400" b="1" dirty="0">
                <a:solidFill>
                  <a:schemeClr val="accent1">
                    <a:lumMod val="50000"/>
                  </a:schemeClr>
                </a:solidFill>
                <a:latin typeface="Calibri" panose="020F0502020204030204" pitchFamily="34" charset="0"/>
              </a:rPr>
              <a:t>Each container is an isolated and secure application platform.</a:t>
            </a:r>
          </a:p>
          <a:p>
            <a:pPr marL="1200150" lvl="2" indent="-28575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containers are the run component of Docker</a:t>
            </a:r>
            <a:r>
              <a:rPr lang="en-US" sz="2800" dirty="0">
                <a:solidFill>
                  <a:schemeClr val="accent1">
                    <a:lumMod val="50000"/>
                  </a:schemeClr>
                </a:solidFill>
                <a:latin typeface="Calibri" panose="020F0502020204030204" pitchFamily="34" charset="0"/>
              </a:rPr>
              <a:t>.</a:t>
            </a:r>
          </a:p>
        </p:txBody>
      </p:sp>
      <p:pic>
        <p:nvPicPr>
          <p:cNvPr id="5" name="Picture 4">
            <a:extLst>
              <a:ext uri="{FF2B5EF4-FFF2-40B4-BE49-F238E27FC236}">
                <a16:creationId xmlns:a16="http://schemas.microsoft.com/office/drawing/2014/main" id="{09F60FA3-F174-4FB6-AD73-CE67DAF411FE}"/>
              </a:ext>
            </a:extLst>
          </p:cNvPr>
          <p:cNvPicPr>
            <a:picLocks noChangeAspect="1"/>
          </p:cNvPicPr>
          <p:nvPr/>
        </p:nvPicPr>
        <p:blipFill>
          <a:blip r:embed="rId2"/>
          <a:stretch>
            <a:fillRect/>
          </a:stretch>
        </p:blipFill>
        <p:spPr>
          <a:xfrm>
            <a:off x="10228707" y="2253996"/>
            <a:ext cx="1390650" cy="2057400"/>
          </a:xfrm>
          <a:prstGeom prst="rect">
            <a:avLst/>
          </a:prstGeom>
        </p:spPr>
      </p:pic>
      <p:sp>
        <p:nvSpPr>
          <p:cNvPr id="6" name="Rectangle 2">
            <a:extLst>
              <a:ext uri="{FF2B5EF4-FFF2-40B4-BE49-F238E27FC236}">
                <a16:creationId xmlns:a16="http://schemas.microsoft.com/office/drawing/2014/main" id="{AE91C4F7-1CF0-4791-9A0A-D69E515CC685}"/>
              </a:ext>
            </a:extLst>
          </p:cNvPr>
          <p:cNvSpPr txBox="1">
            <a:spLocks noChangeArrowheads="1"/>
          </p:cNvSpPr>
          <p:nvPr/>
        </p:nvSpPr>
        <p:spPr>
          <a:xfrm>
            <a:off x="-2176214" y="291944"/>
            <a:ext cx="10314374" cy="6891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Key Concept </a:t>
            </a:r>
          </a:p>
        </p:txBody>
      </p:sp>
    </p:spTree>
    <p:extLst>
      <p:ext uri="{BB962C8B-B14F-4D97-AF65-F5344CB8AC3E}">
        <p14:creationId xmlns:p14="http://schemas.microsoft.com/office/powerpoint/2010/main" val="327544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5DCD7A-BAA3-4C70-B560-0314D004B737}"/>
              </a:ext>
            </a:extLst>
          </p:cNvPr>
          <p:cNvSpPr/>
          <p:nvPr/>
        </p:nvSpPr>
        <p:spPr>
          <a:xfrm>
            <a:off x="810768" y="1443841"/>
            <a:ext cx="8479536" cy="3970318"/>
          </a:xfrm>
          <a:prstGeom prst="rect">
            <a:avLst/>
          </a:prstGeom>
          <a:ln>
            <a:solidFill>
              <a:schemeClr val="accent1"/>
            </a:solidFill>
          </a:ln>
        </p:spPr>
        <p:txBody>
          <a:bodyPr wrap="square">
            <a:spAutoFit/>
          </a:bodyPr>
          <a:lstStyle/>
          <a:p>
            <a:r>
              <a:rPr lang="en-US" sz="3600" b="1" dirty="0">
                <a:solidFill>
                  <a:schemeClr val="accent1">
                    <a:lumMod val="50000"/>
                  </a:schemeClr>
                </a:solidFill>
                <a:latin typeface="Calibri" panose="020F0502020204030204" pitchFamily="34" charset="0"/>
              </a:rPr>
              <a:t>Docker Registries</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registries hold images.</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These are public or private stores from which you upload or download images.</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The public Docker registry is called Docker Hub.</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It provides a huge collection of existing images for your use.</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These can be images you create yourself or you can use images that others have previously created.</a:t>
            </a:r>
          </a:p>
          <a:p>
            <a:pPr marL="800100" lvl="1" indent="-342900">
              <a:buFont typeface="Arial" panose="020B0604020202020204" pitchFamily="34" charset="0"/>
              <a:buChar char="•"/>
            </a:pPr>
            <a:r>
              <a:rPr lang="en-US" sz="2400" b="1" dirty="0">
                <a:solidFill>
                  <a:schemeClr val="accent1">
                    <a:lumMod val="50000"/>
                  </a:schemeClr>
                </a:solidFill>
                <a:latin typeface="Calibri" panose="020F0502020204030204" pitchFamily="34" charset="0"/>
              </a:rPr>
              <a:t>Docker registries are the distribution component of Docker</a:t>
            </a:r>
            <a:endParaRPr lang="en-US" sz="2400" b="1" dirty="0">
              <a:solidFill>
                <a:schemeClr val="accent1">
                  <a:lumMod val="50000"/>
                </a:schemeClr>
              </a:solidFill>
            </a:endParaRPr>
          </a:p>
        </p:txBody>
      </p:sp>
      <p:pic>
        <p:nvPicPr>
          <p:cNvPr id="5" name="Picture 4">
            <a:extLst>
              <a:ext uri="{FF2B5EF4-FFF2-40B4-BE49-F238E27FC236}">
                <a16:creationId xmlns:a16="http://schemas.microsoft.com/office/drawing/2014/main" id="{60106B24-8797-4FA5-8618-474A5435A346}"/>
              </a:ext>
            </a:extLst>
          </p:cNvPr>
          <p:cNvPicPr>
            <a:picLocks noChangeAspect="1"/>
          </p:cNvPicPr>
          <p:nvPr/>
        </p:nvPicPr>
        <p:blipFill>
          <a:blip r:embed="rId2"/>
          <a:stretch>
            <a:fillRect/>
          </a:stretch>
        </p:blipFill>
        <p:spPr>
          <a:xfrm>
            <a:off x="9472421" y="2030349"/>
            <a:ext cx="2126683" cy="2303907"/>
          </a:xfrm>
          <a:prstGeom prst="rect">
            <a:avLst/>
          </a:prstGeom>
        </p:spPr>
      </p:pic>
      <p:sp>
        <p:nvSpPr>
          <p:cNvPr id="6" name="Rectangle 2">
            <a:extLst>
              <a:ext uri="{FF2B5EF4-FFF2-40B4-BE49-F238E27FC236}">
                <a16:creationId xmlns:a16="http://schemas.microsoft.com/office/drawing/2014/main" id="{413F5C5C-7192-4252-86DB-8EC74447E9B9}"/>
              </a:ext>
            </a:extLst>
          </p:cNvPr>
          <p:cNvSpPr txBox="1">
            <a:spLocks noChangeArrowheads="1"/>
          </p:cNvSpPr>
          <p:nvPr/>
        </p:nvSpPr>
        <p:spPr>
          <a:xfrm>
            <a:off x="-2176214" y="291944"/>
            <a:ext cx="10314374" cy="6891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Key Concept </a:t>
            </a:r>
          </a:p>
        </p:txBody>
      </p:sp>
    </p:spTree>
    <p:extLst>
      <p:ext uri="{BB962C8B-B14F-4D97-AF65-F5344CB8AC3E}">
        <p14:creationId xmlns:p14="http://schemas.microsoft.com/office/powerpoint/2010/main" val="182848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FD43F2-D0CB-46F8-BD2C-E930C50FAC2E}"/>
              </a:ext>
            </a:extLst>
          </p:cNvPr>
          <p:cNvSpPr>
            <a:spLocks noGrp="1"/>
          </p:cNvSpPr>
          <p:nvPr>
            <p:ph type="title"/>
          </p:nvPr>
        </p:nvSpPr>
        <p:spPr>
          <a:xfrm>
            <a:off x="32613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Components</a:t>
            </a:r>
          </a:p>
        </p:txBody>
      </p:sp>
      <p:pic>
        <p:nvPicPr>
          <p:cNvPr id="2" name="Picture 1">
            <a:extLst>
              <a:ext uri="{FF2B5EF4-FFF2-40B4-BE49-F238E27FC236}">
                <a16:creationId xmlns:a16="http://schemas.microsoft.com/office/drawing/2014/main" id="{1B3BF057-2FEB-4161-B464-BAB9FFC1D009}"/>
              </a:ext>
            </a:extLst>
          </p:cNvPr>
          <p:cNvPicPr>
            <a:picLocks noChangeAspect="1"/>
          </p:cNvPicPr>
          <p:nvPr/>
        </p:nvPicPr>
        <p:blipFill>
          <a:blip r:embed="rId2"/>
          <a:stretch>
            <a:fillRect/>
          </a:stretch>
        </p:blipFill>
        <p:spPr>
          <a:xfrm>
            <a:off x="63979" y="1790700"/>
            <a:ext cx="11468100" cy="3276600"/>
          </a:xfrm>
          <a:prstGeom prst="rect">
            <a:avLst/>
          </a:prstGeom>
        </p:spPr>
      </p:pic>
    </p:spTree>
    <p:extLst>
      <p:ext uri="{BB962C8B-B14F-4D97-AF65-F5344CB8AC3E}">
        <p14:creationId xmlns:p14="http://schemas.microsoft.com/office/powerpoint/2010/main" val="411538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F311FC-CB35-4B54-887D-48F93F399E8B}"/>
              </a:ext>
            </a:extLst>
          </p:cNvPr>
          <p:cNvSpPr>
            <a:spLocks noGrp="1"/>
          </p:cNvSpPr>
          <p:nvPr>
            <p:ph type="title"/>
          </p:nvPr>
        </p:nvSpPr>
        <p:spPr>
          <a:xfrm>
            <a:off x="32613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File , Images and Container</a:t>
            </a:r>
          </a:p>
        </p:txBody>
      </p:sp>
      <p:pic>
        <p:nvPicPr>
          <p:cNvPr id="7" name="Picture 6" descr="Image result for jenkins logo">
            <a:extLst>
              <a:ext uri="{FF2B5EF4-FFF2-40B4-BE49-F238E27FC236}">
                <a16:creationId xmlns:a16="http://schemas.microsoft.com/office/drawing/2014/main" id="{09627A0F-386B-48C6-8655-A1C80ACFA9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4558" y="305570"/>
            <a:ext cx="1015042" cy="7612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72377CE-6D42-4B15-884D-6D2CCB6D2D85}"/>
              </a:ext>
            </a:extLst>
          </p:cNvPr>
          <p:cNvPicPr>
            <a:picLocks noChangeAspect="1"/>
          </p:cNvPicPr>
          <p:nvPr/>
        </p:nvPicPr>
        <p:blipFill>
          <a:blip r:embed="rId3"/>
          <a:stretch>
            <a:fillRect/>
          </a:stretch>
        </p:blipFill>
        <p:spPr>
          <a:xfrm>
            <a:off x="111604" y="1343818"/>
            <a:ext cx="11420475" cy="4695825"/>
          </a:xfrm>
          <a:prstGeom prst="rect">
            <a:avLst/>
          </a:prstGeom>
        </p:spPr>
      </p:pic>
    </p:spTree>
    <p:extLst>
      <p:ext uri="{BB962C8B-B14F-4D97-AF65-F5344CB8AC3E}">
        <p14:creationId xmlns:p14="http://schemas.microsoft.com/office/powerpoint/2010/main" val="275896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E85318B-8BC0-465F-BF27-EAFB9DCB2090}"/>
              </a:ext>
            </a:extLst>
          </p:cNvPr>
          <p:cNvSpPr>
            <a:spLocks noGrp="1" noChangeArrowheads="1"/>
          </p:cNvSpPr>
          <p:nvPr>
            <p:ph type="title"/>
          </p:nvPr>
        </p:nvSpPr>
        <p:spPr>
          <a:xfrm>
            <a:off x="-1443419" y="341645"/>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Registry</a:t>
            </a:r>
          </a:p>
        </p:txBody>
      </p:sp>
      <p:pic>
        <p:nvPicPr>
          <p:cNvPr id="2" name="Picture 1">
            <a:extLst>
              <a:ext uri="{FF2B5EF4-FFF2-40B4-BE49-F238E27FC236}">
                <a16:creationId xmlns:a16="http://schemas.microsoft.com/office/drawing/2014/main" id="{CD6DB8D4-EDB8-494D-8645-8E4CE4AA4DA2}"/>
              </a:ext>
            </a:extLst>
          </p:cNvPr>
          <p:cNvPicPr>
            <a:picLocks noChangeAspect="1"/>
          </p:cNvPicPr>
          <p:nvPr/>
        </p:nvPicPr>
        <p:blipFill>
          <a:blip r:embed="rId3"/>
          <a:stretch>
            <a:fillRect/>
          </a:stretch>
        </p:blipFill>
        <p:spPr>
          <a:xfrm>
            <a:off x="0" y="1347787"/>
            <a:ext cx="11572875" cy="4162425"/>
          </a:xfrm>
          <a:prstGeom prst="rect">
            <a:avLst/>
          </a:prstGeom>
        </p:spPr>
      </p:pic>
    </p:spTree>
    <p:extLst>
      <p:ext uri="{BB962C8B-B14F-4D97-AF65-F5344CB8AC3E}">
        <p14:creationId xmlns:p14="http://schemas.microsoft.com/office/powerpoint/2010/main" val="293098433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ocker architecture&quot;">
            <a:extLst>
              <a:ext uri="{FF2B5EF4-FFF2-40B4-BE49-F238E27FC236}">
                <a16:creationId xmlns:a16="http://schemas.microsoft.com/office/drawing/2014/main" id="{2B479E34-C4C3-410D-B36E-9765D4341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900" y="1341119"/>
            <a:ext cx="9347836" cy="48813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E674B71D-E0DB-451E-ACD9-B46BDED41FE1}"/>
              </a:ext>
            </a:extLst>
          </p:cNvPr>
          <p:cNvSpPr>
            <a:spLocks noGrp="1" noChangeArrowheads="1"/>
          </p:cNvSpPr>
          <p:nvPr>
            <p:ph type="title"/>
          </p:nvPr>
        </p:nvSpPr>
        <p:spPr>
          <a:xfrm>
            <a:off x="-1443419" y="341645"/>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Architecture</a:t>
            </a:r>
          </a:p>
        </p:txBody>
      </p:sp>
    </p:spTree>
    <p:extLst>
      <p:ext uri="{BB962C8B-B14F-4D97-AF65-F5344CB8AC3E}">
        <p14:creationId xmlns:p14="http://schemas.microsoft.com/office/powerpoint/2010/main" val="3416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23A1E5-29EC-465A-A462-434FD46F6058}"/>
              </a:ext>
            </a:extLst>
          </p:cNvPr>
          <p:cNvPicPr>
            <a:picLocks noChangeAspect="1"/>
          </p:cNvPicPr>
          <p:nvPr/>
        </p:nvPicPr>
        <p:blipFill>
          <a:blip r:embed="rId2"/>
          <a:stretch>
            <a:fillRect/>
          </a:stretch>
        </p:blipFill>
        <p:spPr>
          <a:xfrm>
            <a:off x="201168" y="1629979"/>
            <a:ext cx="11430000" cy="4512441"/>
          </a:xfrm>
          <a:prstGeom prst="rect">
            <a:avLst/>
          </a:prstGeom>
        </p:spPr>
      </p:pic>
      <p:sp>
        <p:nvSpPr>
          <p:cNvPr id="5" name="Rectangle 2">
            <a:extLst>
              <a:ext uri="{FF2B5EF4-FFF2-40B4-BE49-F238E27FC236}">
                <a16:creationId xmlns:a16="http://schemas.microsoft.com/office/drawing/2014/main" id="{3C7C0515-2679-47A1-9811-5DC2ABC0A042}"/>
              </a:ext>
            </a:extLst>
          </p:cNvPr>
          <p:cNvSpPr>
            <a:spLocks noGrp="1" noChangeArrowheads="1"/>
          </p:cNvSpPr>
          <p:nvPr>
            <p:ph type="title"/>
          </p:nvPr>
        </p:nvSpPr>
        <p:spPr>
          <a:xfrm>
            <a:off x="-474155" y="371014"/>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Container Lifecycle</a:t>
            </a:r>
          </a:p>
        </p:txBody>
      </p:sp>
    </p:spTree>
    <p:extLst>
      <p:ext uri="{BB962C8B-B14F-4D97-AF65-F5344CB8AC3E}">
        <p14:creationId xmlns:p14="http://schemas.microsoft.com/office/powerpoint/2010/main" val="425144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E68ADA-7FA8-4532-97B6-A3403094A406}"/>
              </a:ext>
            </a:extLst>
          </p:cNvPr>
          <p:cNvSpPr/>
          <p:nvPr/>
        </p:nvSpPr>
        <p:spPr>
          <a:xfrm>
            <a:off x="-1964788" y="310255"/>
            <a:ext cx="6614160" cy="769441"/>
          </a:xfrm>
          <a:prstGeom prst="rect">
            <a:avLst/>
          </a:prstGeom>
        </p:spPr>
        <p:txBody>
          <a:bodyPr wrap="square">
            <a:spAutoFit/>
          </a:bodyPr>
          <a:lstStyle/>
          <a:p>
            <a:pPr algn="ctr"/>
            <a:r>
              <a:rPr lang="en-IN" sz="44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Index</a:t>
            </a:r>
          </a:p>
        </p:txBody>
      </p:sp>
      <p:sp>
        <p:nvSpPr>
          <p:cNvPr id="2" name="TextBox 1">
            <a:extLst>
              <a:ext uri="{FF2B5EF4-FFF2-40B4-BE49-F238E27FC236}">
                <a16:creationId xmlns:a16="http://schemas.microsoft.com/office/drawing/2014/main" id="{96C18F9E-32D0-4A1E-BAA8-26CF6136811D}"/>
              </a:ext>
            </a:extLst>
          </p:cNvPr>
          <p:cNvSpPr txBox="1"/>
          <p:nvPr/>
        </p:nvSpPr>
        <p:spPr>
          <a:xfrm>
            <a:off x="450166" y="1547446"/>
            <a:ext cx="7484012" cy="3416320"/>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chemeClr val="accent1">
                    <a:lumMod val="50000"/>
                  </a:schemeClr>
                </a:solidFill>
              </a:rPr>
              <a:t>Docker Use Scenario</a:t>
            </a:r>
          </a:p>
          <a:p>
            <a:pPr marL="285750" indent="-285750">
              <a:buFont typeface="Arial" panose="020B0604020202020204" pitchFamily="34" charset="0"/>
              <a:buChar char="•"/>
            </a:pPr>
            <a:r>
              <a:rPr lang="en-IN" sz="2400" b="1" dirty="0">
                <a:solidFill>
                  <a:schemeClr val="accent1">
                    <a:lumMod val="50000"/>
                  </a:schemeClr>
                </a:solidFill>
              </a:rPr>
              <a:t>What is Docker</a:t>
            </a:r>
          </a:p>
          <a:p>
            <a:pPr marL="285750" indent="-285750">
              <a:buFont typeface="Arial" panose="020B0604020202020204" pitchFamily="34" charset="0"/>
              <a:buChar char="•"/>
            </a:pPr>
            <a:r>
              <a:rPr lang="en-IN" sz="2400" b="1" dirty="0">
                <a:solidFill>
                  <a:schemeClr val="accent1">
                    <a:lumMod val="50000"/>
                  </a:schemeClr>
                </a:solidFill>
              </a:rPr>
              <a:t>Docker Components</a:t>
            </a:r>
          </a:p>
          <a:p>
            <a:pPr marL="285750" indent="-285750">
              <a:buFont typeface="Arial" panose="020B0604020202020204" pitchFamily="34" charset="0"/>
              <a:buChar char="•"/>
            </a:pPr>
            <a:r>
              <a:rPr lang="en-IN" sz="2400" b="1" dirty="0">
                <a:solidFill>
                  <a:schemeClr val="accent1">
                    <a:lumMod val="50000"/>
                  </a:schemeClr>
                </a:solidFill>
              </a:rPr>
              <a:t>Docker Architecture</a:t>
            </a:r>
          </a:p>
          <a:p>
            <a:pPr marL="285750" indent="-285750">
              <a:buFont typeface="Arial" panose="020B0604020202020204" pitchFamily="34" charset="0"/>
              <a:buChar char="•"/>
            </a:pPr>
            <a:r>
              <a:rPr lang="en-IN" sz="2400" b="1" dirty="0">
                <a:solidFill>
                  <a:schemeClr val="accent1">
                    <a:lumMod val="50000"/>
                  </a:schemeClr>
                </a:solidFill>
              </a:rPr>
              <a:t>Docker Swarm</a:t>
            </a:r>
          </a:p>
          <a:p>
            <a:pPr marL="285750" indent="-285750">
              <a:buFont typeface="Arial" panose="020B0604020202020204" pitchFamily="34" charset="0"/>
              <a:buChar char="•"/>
            </a:pPr>
            <a:r>
              <a:rPr lang="en-IN" sz="2400" b="1" dirty="0">
                <a:solidFill>
                  <a:schemeClr val="accent1">
                    <a:lumMod val="50000"/>
                  </a:schemeClr>
                </a:solidFill>
              </a:rPr>
              <a:t>Docker Compose</a:t>
            </a:r>
          </a:p>
          <a:p>
            <a:pPr marL="285750" indent="-285750">
              <a:buFont typeface="Arial" panose="020B0604020202020204" pitchFamily="34" charset="0"/>
              <a:buChar char="•"/>
            </a:pPr>
            <a:r>
              <a:rPr lang="en-IN" sz="2400" b="1" dirty="0">
                <a:solidFill>
                  <a:schemeClr val="accent1">
                    <a:lumMod val="50000"/>
                  </a:schemeClr>
                </a:solidFill>
              </a:rPr>
              <a:t>Docker Network</a:t>
            </a:r>
          </a:p>
          <a:p>
            <a:pPr marL="285750" indent="-285750">
              <a:buFont typeface="Arial" panose="020B0604020202020204" pitchFamily="34" charset="0"/>
              <a:buChar char="•"/>
            </a:pPr>
            <a:r>
              <a:rPr lang="en-IN" sz="2400" b="1" dirty="0">
                <a:solidFill>
                  <a:schemeClr val="accent1">
                    <a:lumMod val="50000"/>
                  </a:schemeClr>
                </a:solidFill>
              </a:rPr>
              <a:t>Docker  Demo</a:t>
            </a:r>
          </a:p>
          <a:p>
            <a:endParaRPr lang="en-IN" sz="2400" b="1" dirty="0">
              <a:solidFill>
                <a:schemeClr val="accent1">
                  <a:lumMod val="50000"/>
                </a:schemeClr>
              </a:solidFill>
            </a:endParaRPr>
          </a:p>
        </p:txBody>
      </p:sp>
    </p:spTree>
    <p:extLst>
      <p:ext uri="{BB962C8B-B14F-4D97-AF65-F5344CB8AC3E}">
        <p14:creationId xmlns:p14="http://schemas.microsoft.com/office/powerpoint/2010/main" val="4116850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CC5BE4-C55A-48B7-9FBA-AFAC723D4785}"/>
              </a:ext>
            </a:extLst>
          </p:cNvPr>
          <p:cNvPicPr>
            <a:picLocks noChangeAspect="1"/>
          </p:cNvPicPr>
          <p:nvPr/>
        </p:nvPicPr>
        <p:blipFill>
          <a:blip r:embed="rId2"/>
          <a:stretch>
            <a:fillRect/>
          </a:stretch>
        </p:blipFill>
        <p:spPr>
          <a:xfrm>
            <a:off x="0" y="1363407"/>
            <a:ext cx="11631168" cy="5046799"/>
          </a:xfrm>
          <a:prstGeom prst="rect">
            <a:avLst/>
          </a:prstGeom>
        </p:spPr>
      </p:pic>
      <p:sp>
        <p:nvSpPr>
          <p:cNvPr id="6" name="Rectangle 2">
            <a:extLst>
              <a:ext uri="{FF2B5EF4-FFF2-40B4-BE49-F238E27FC236}">
                <a16:creationId xmlns:a16="http://schemas.microsoft.com/office/drawing/2014/main" id="{6C2C28D5-1BEE-462B-A4BA-7F12A5AB1DE7}"/>
              </a:ext>
            </a:extLst>
          </p:cNvPr>
          <p:cNvSpPr>
            <a:spLocks noGrp="1" noChangeArrowheads="1"/>
          </p:cNvSpPr>
          <p:nvPr>
            <p:ph type="title"/>
          </p:nvPr>
        </p:nvSpPr>
        <p:spPr>
          <a:xfrm>
            <a:off x="0" y="352726"/>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Various Command in Docker File </a:t>
            </a:r>
          </a:p>
        </p:txBody>
      </p:sp>
      <p:pic>
        <p:nvPicPr>
          <p:cNvPr id="7" name="Picture 6">
            <a:extLst>
              <a:ext uri="{FF2B5EF4-FFF2-40B4-BE49-F238E27FC236}">
                <a16:creationId xmlns:a16="http://schemas.microsoft.com/office/drawing/2014/main" id="{D04F583C-49A9-44FF-AFA7-AE4C27A6A687}"/>
              </a:ext>
            </a:extLst>
          </p:cNvPr>
          <p:cNvPicPr>
            <a:picLocks noChangeAspect="1"/>
          </p:cNvPicPr>
          <p:nvPr/>
        </p:nvPicPr>
        <p:blipFill>
          <a:blip r:embed="rId3"/>
          <a:stretch>
            <a:fillRect/>
          </a:stretch>
        </p:blipFill>
        <p:spPr>
          <a:xfrm>
            <a:off x="4027551" y="1363408"/>
            <a:ext cx="7474374" cy="1192515"/>
          </a:xfrm>
          <a:prstGeom prst="rect">
            <a:avLst/>
          </a:prstGeom>
        </p:spPr>
      </p:pic>
      <p:pic>
        <p:nvPicPr>
          <p:cNvPr id="9" name="Picture 8">
            <a:extLst>
              <a:ext uri="{FF2B5EF4-FFF2-40B4-BE49-F238E27FC236}">
                <a16:creationId xmlns:a16="http://schemas.microsoft.com/office/drawing/2014/main" id="{B067FF3C-18AB-41F0-950D-368EBA01707A}"/>
              </a:ext>
            </a:extLst>
          </p:cNvPr>
          <p:cNvPicPr>
            <a:picLocks noChangeAspect="1"/>
          </p:cNvPicPr>
          <p:nvPr/>
        </p:nvPicPr>
        <p:blipFill>
          <a:blip r:embed="rId4"/>
          <a:stretch>
            <a:fillRect/>
          </a:stretch>
        </p:blipFill>
        <p:spPr>
          <a:xfrm>
            <a:off x="4165622" y="2344483"/>
            <a:ext cx="7172938" cy="1192515"/>
          </a:xfrm>
          <a:prstGeom prst="rect">
            <a:avLst/>
          </a:prstGeom>
        </p:spPr>
      </p:pic>
      <p:pic>
        <p:nvPicPr>
          <p:cNvPr id="10" name="Picture 9">
            <a:extLst>
              <a:ext uri="{FF2B5EF4-FFF2-40B4-BE49-F238E27FC236}">
                <a16:creationId xmlns:a16="http://schemas.microsoft.com/office/drawing/2014/main" id="{B3D63617-52A1-409A-AC6D-B8DCEDD894D8}"/>
              </a:ext>
            </a:extLst>
          </p:cNvPr>
          <p:cNvPicPr>
            <a:picLocks noChangeAspect="1"/>
          </p:cNvPicPr>
          <p:nvPr/>
        </p:nvPicPr>
        <p:blipFill>
          <a:blip r:embed="rId5"/>
          <a:stretch>
            <a:fillRect/>
          </a:stretch>
        </p:blipFill>
        <p:spPr>
          <a:xfrm>
            <a:off x="4165622" y="3467705"/>
            <a:ext cx="7172938" cy="1050367"/>
          </a:xfrm>
          <a:prstGeom prst="rect">
            <a:avLst/>
          </a:prstGeom>
        </p:spPr>
      </p:pic>
      <p:pic>
        <p:nvPicPr>
          <p:cNvPr id="11" name="Picture 10">
            <a:extLst>
              <a:ext uri="{FF2B5EF4-FFF2-40B4-BE49-F238E27FC236}">
                <a16:creationId xmlns:a16="http://schemas.microsoft.com/office/drawing/2014/main" id="{30A4F14E-7C0C-4FB6-B74C-4C2784076422}"/>
              </a:ext>
            </a:extLst>
          </p:cNvPr>
          <p:cNvPicPr>
            <a:picLocks noChangeAspect="1"/>
          </p:cNvPicPr>
          <p:nvPr/>
        </p:nvPicPr>
        <p:blipFill>
          <a:blip r:embed="rId6"/>
          <a:stretch>
            <a:fillRect/>
          </a:stretch>
        </p:blipFill>
        <p:spPr>
          <a:xfrm>
            <a:off x="4165622" y="4455795"/>
            <a:ext cx="7172938" cy="974059"/>
          </a:xfrm>
          <a:prstGeom prst="rect">
            <a:avLst/>
          </a:prstGeom>
        </p:spPr>
      </p:pic>
      <p:pic>
        <p:nvPicPr>
          <p:cNvPr id="12" name="Picture 11">
            <a:extLst>
              <a:ext uri="{FF2B5EF4-FFF2-40B4-BE49-F238E27FC236}">
                <a16:creationId xmlns:a16="http://schemas.microsoft.com/office/drawing/2014/main" id="{1148A435-0C63-41A3-A663-80A37B7878A3}"/>
              </a:ext>
            </a:extLst>
          </p:cNvPr>
          <p:cNvPicPr>
            <a:picLocks noChangeAspect="1"/>
          </p:cNvPicPr>
          <p:nvPr/>
        </p:nvPicPr>
        <p:blipFill>
          <a:blip r:embed="rId7"/>
          <a:stretch>
            <a:fillRect/>
          </a:stretch>
        </p:blipFill>
        <p:spPr>
          <a:xfrm>
            <a:off x="4198238" y="5429854"/>
            <a:ext cx="7140321" cy="971550"/>
          </a:xfrm>
          <a:prstGeom prst="rect">
            <a:avLst/>
          </a:prstGeom>
        </p:spPr>
      </p:pic>
    </p:spTree>
    <p:extLst>
      <p:ext uri="{BB962C8B-B14F-4D97-AF65-F5344CB8AC3E}">
        <p14:creationId xmlns:p14="http://schemas.microsoft.com/office/powerpoint/2010/main" val="3001423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51EB148-C9D5-4587-98A5-75152710D633}"/>
              </a:ext>
            </a:extLst>
          </p:cNvPr>
          <p:cNvSpPr>
            <a:spLocks noGrp="1" noChangeArrowheads="1"/>
          </p:cNvSpPr>
          <p:nvPr>
            <p:ph type="title"/>
          </p:nvPr>
        </p:nvSpPr>
        <p:spPr>
          <a:xfrm>
            <a:off x="0" y="352726"/>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File Example</a:t>
            </a:r>
          </a:p>
        </p:txBody>
      </p:sp>
      <p:pic>
        <p:nvPicPr>
          <p:cNvPr id="5" name="Picture 4">
            <a:extLst>
              <a:ext uri="{FF2B5EF4-FFF2-40B4-BE49-F238E27FC236}">
                <a16:creationId xmlns:a16="http://schemas.microsoft.com/office/drawing/2014/main" id="{004BF2FE-B9AB-4D7A-BC3A-152390E1F703}"/>
              </a:ext>
            </a:extLst>
          </p:cNvPr>
          <p:cNvPicPr>
            <a:picLocks noChangeAspect="1"/>
          </p:cNvPicPr>
          <p:nvPr/>
        </p:nvPicPr>
        <p:blipFill>
          <a:blip r:embed="rId2"/>
          <a:stretch>
            <a:fillRect/>
          </a:stretch>
        </p:blipFill>
        <p:spPr>
          <a:xfrm>
            <a:off x="1687258" y="1499044"/>
            <a:ext cx="8407718" cy="4341396"/>
          </a:xfrm>
          <a:prstGeom prst="rect">
            <a:avLst/>
          </a:prstGeom>
        </p:spPr>
      </p:pic>
    </p:spTree>
    <p:extLst>
      <p:ext uri="{BB962C8B-B14F-4D97-AF65-F5344CB8AC3E}">
        <p14:creationId xmlns:p14="http://schemas.microsoft.com/office/powerpoint/2010/main" val="547326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482EB09-CFDC-4DC0-9BFA-18BE52EB81DC}"/>
              </a:ext>
            </a:extLst>
          </p:cNvPr>
          <p:cNvSpPr>
            <a:spLocks noGrp="1" noChangeArrowheads="1"/>
          </p:cNvSpPr>
          <p:nvPr>
            <p:ph type="title"/>
          </p:nvPr>
        </p:nvSpPr>
        <p:spPr>
          <a:xfrm>
            <a:off x="-1252538" y="341645"/>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Swarm </a:t>
            </a:r>
          </a:p>
        </p:txBody>
      </p:sp>
      <p:pic>
        <p:nvPicPr>
          <p:cNvPr id="3" name="Picture 2">
            <a:extLst>
              <a:ext uri="{FF2B5EF4-FFF2-40B4-BE49-F238E27FC236}">
                <a16:creationId xmlns:a16="http://schemas.microsoft.com/office/drawing/2014/main" id="{C5BF883E-9BD3-4B75-95DA-630D10D5E925}"/>
              </a:ext>
            </a:extLst>
          </p:cNvPr>
          <p:cNvPicPr>
            <a:picLocks noChangeAspect="1"/>
          </p:cNvPicPr>
          <p:nvPr/>
        </p:nvPicPr>
        <p:blipFill>
          <a:blip r:embed="rId2"/>
          <a:stretch>
            <a:fillRect/>
          </a:stretch>
        </p:blipFill>
        <p:spPr>
          <a:xfrm>
            <a:off x="0" y="1398473"/>
            <a:ext cx="11820525" cy="4856024"/>
          </a:xfrm>
          <a:prstGeom prst="rect">
            <a:avLst/>
          </a:prstGeom>
        </p:spPr>
      </p:pic>
    </p:spTree>
    <p:extLst>
      <p:ext uri="{BB962C8B-B14F-4D97-AF65-F5344CB8AC3E}">
        <p14:creationId xmlns:p14="http://schemas.microsoft.com/office/powerpoint/2010/main" val="3899936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D3F67241-0BEF-430B-8DB6-B72DAB728960}"/>
              </a:ext>
            </a:extLst>
          </p:cNvPr>
          <p:cNvSpPr>
            <a:spLocks noGrp="1" noChangeArrowheads="1"/>
          </p:cNvSpPr>
          <p:nvPr>
            <p:ph type="title"/>
          </p:nvPr>
        </p:nvSpPr>
        <p:spPr>
          <a:xfrm>
            <a:off x="-817566" y="377721"/>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Swarm Manager</a:t>
            </a:r>
          </a:p>
        </p:txBody>
      </p:sp>
      <p:pic>
        <p:nvPicPr>
          <p:cNvPr id="2" name="Picture 1">
            <a:extLst>
              <a:ext uri="{FF2B5EF4-FFF2-40B4-BE49-F238E27FC236}">
                <a16:creationId xmlns:a16="http://schemas.microsoft.com/office/drawing/2014/main" id="{AB663EE0-0CA0-47BC-AC46-7C3701606DCF}"/>
              </a:ext>
            </a:extLst>
          </p:cNvPr>
          <p:cNvPicPr>
            <a:picLocks noChangeAspect="1"/>
          </p:cNvPicPr>
          <p:nvPr/>
        </p:nvPicPr>
        <p:blipFill>
          <a:blip r:embed="rId2"/>
          <a:stretch>
            <a:fillRect/>
          </a:stretch>
        </p:blipFill>
        <p:spPr>
          <a:xfrm>
            <a:off x="798384" y="1406270"/>
            <a:ext cx="9388031" cy="4462076"/>
          </a:xfrm>
          <a:prstGeom prst="rect">
            <a:avLst/>
          </a:prstGeom>
        </p:spPr>
      </p:pic>
    </p:spTree>
    <p:extLst>
      <p:ext uri="{BB962C8B-B14F-4D97-AF65-F5344CB8AC3E}">
        <p14:creationId xmlns:p14="http://schemas.microsoft.com/office/powerpoint/2010/main" val="231091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8181FE9-00F7-402F-8563-F8123E7DC5ED}"/>
              </a:ext>
            </a:extLst>
          </p:cNvPr>
          <p:cNvSpPr>
            <a:spLocks noGrp="1" noChangeArrowheads="1"/>
          </p:cNvSpPr>
          <p:nvPr>
            <p:ph type="title"/>
          </p:nvPr>
        </p:nvSpPr>
        <p:spPr>
          <a:xfrm>
            <a:off x="-1292351" y="404801"/>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Docker Compose</a:t>
            </a:r>
          </a:p>
        </p:txBody>
      </p:sp>
      <p:pic>
        <p:nvPicPr>
          <p:cNvPr id="2" name="Picture 1">
            <a:extLst>
              <a:ext uri="{FF2B5EF4-FFF2-40B4-BE49-F238E27FC236}">
                <a16:creationId xmlns:a16="http://schemas.microsoft.com/office/drawing/2014/main" id="{F9B81720-D587-46D4-B876-C38A673F3DDB}"/>
              </a:ext>
            </a:extLst>
          </p:cNvPr>
          <p:cNvPicPr>
            <a:picLocks noChangeAspect="1"/>
          </p:cNvPicPr>
          <p:nvPr/>
        </p:nvPicPr>
        <p:blipFill>
          <a:blip r:embed="rId2"/>
          <a:stretch>
            <a:fillRect/>
          </a:stretch>
        </p:blipFill>
        <p:spPr>
          <a:xfrm>
            <a:off x="1" y="1304155"/>
            <a:ext cx="11740896" cy="4968629"/>
          </a:xfrm>
          <a:prstGeom prst="rect">
            <a:avLst/>
          </a:prstGeom>
        </p:spPr>
      </p:pic>
    </p:spTree>
    <p:extLst>
      <p:ext uri="{BB962C8B-B14F-4D97-AF65-F5344CB8AC3E}">
        <p14:creationId xmlns:p14="http://schemas.microsoft.com/office/powerpoint/2010/main" val="3814118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576B1F5E-FB60-4668-80CE-2318B432C16B}"/>
              </a:ext>
            </a:extLst>
          </p:cNvPr>
          <p:cNvSpPr>
            <a:spLocks noGrp="1" noChangeArrowheads="1"/>
          </p:cNvSpPr>
          <p:nvPr>
            <p:ph type="title"/>
          </p:nvPr>
        </p:nvSpPr>
        <p:spPr>
          <a:xfrm>
            <a:off x="-342078" y="390683"/>
            <a:ext cx="8571678"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Container Network Model (CNM)</a:t>
            </a:r>
          </a:p>
        </p:txBody>
      </p:sp>
      <p:pic>
        <p:nvPicPr>
          <p:cNvPr id="6" name="Picture 6" descr="Image result for jenkins logo">
            <a:extLst>
              <a:ext uri="{FF2B5EF4-FFF2-40B4-BE49-F238E27FC236}">
                <a16:creationId xmlns:a16="http://schemas.microsoft.com/office/drawing/2014/main" id="{476073CC-BA0C-452A-B3AE-E13B897342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4558" y="305570"/>
            <a:ext cx="1015042" cy="7612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C0A2610-999E-4CA5-9998-A80D4A8A0317}"/>
              </a:ext>
            </a:extLst>
          </p:cNvPr>
          <p:cNvPicPr>
            <a:picLocks noChangeAspect="1"/>
          </p:cNvPicPr>
          <p:nvPr/>
        </p:nvPicPr>
        <p:blipFill>
          <a:blip r:embed="rId3"/>
          <a:stretch>
            <a:fillRect/>
          </a:stretch>
        </p:blipFill>
        <p:spPr>
          <a:xfrm>
            <a:off x="1" y="1208722"/>
            <a:ext cx="11814048" cy="5172075"/>
          </a:xfrm>
          <a:prstGeom prst="rect">
            <a:avLst/>
          </a:prstGeom>
        </p:spPr>
      </p:pic>
    </p:spTree>
    <p:extLst>
      <p:ext uri="{BB962C8B-B14F-4D97-AF65-F5344CB8AC3E}">
        <p14:creationId xmlns:p14="http://schemas.microsoft.com/office/powerpoint/2010/main" val="1869656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67EF5C2-060B-4A26-BDD8-F0DA0F0AA5B4}"/>
              </a:ext>
            </a:extLst>
          </p:cNvPr>
          <p:cNvSpPr>
            <a:spLocks noGrp="1" noChangeArrowheads="1"/>
          </p:cNvSpPr>
          <p:nvPr>
            <p:ph type="title"/>
          </p:nvPr>
        </p:nvSpPr>
        <p:spPr>
          <a:xfrm>
            <a:off x="-1567374" y="305570"/>
            <a:ext cx="7162800" cy="689131"/>
          </a:xfrm>
          <a:prstGeom prst="rect">
            <a:avLst/>
          </a:prstGeom>
        </p:spPr>
        <p:txBody>
          <a:bodyPr>
            <a:normAutofit fontScale="90000"/>
          </a:bodyPr>
          <a:lstStyle/>
          <a:p>
            <a:pPr algn="ctr" eaLnBrk="1" hangingPunct="1"/>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Network Driver</a:t>
            </a:r>
          </a:p>
        </p:txBody>
      </p:sp>
      <p:pic>
        <p:nvPicPr>
          <p:cNvPr id="6" name="Picture 6" descr="Image result for jenkins logo">
            <a:extLst>
              <a:ext uri="{FF2B5EF4-FFF2-40B4-BE49-F238E27FC236}">
                <a16:creationId xmlns:a16="http://schemas.microsoft.com/office/drawing/2014/main" id="{79A36F47-02F1-47EC-8AA6-8556A5AF21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24558" y="305570"/>
            <a:ext cx="1015042" cy="7612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2FE4CB3-FBF1-47AF-8E25-91D35880583A}"/>
              </a:ext>
            </a:extLst>
          </p:cNvPr>
          <p:cNvPicPr>
            <a:picLocks noChangeAspect="1"/>
          </p:cNvPicPr>
          <p:nvPr/>
        </p:nvPicPr>
        <p:blipFill>
          <a:blip r:embed="rId3"/>
          <a:stretch>
            <a:fillRect/>
          </a:stretch>
        </p:blipFill>
        <p:spPr>
          <a:xfrm>
            <a:off x="1" y="1285105"/>
            <a:ext cx="11576304" cy="4914527"/>
          </a:xfrm>
          <a:prstGeom prst="rect">
            <a:avLst/>
          </a:prstGeom>
        </p:spPr>
      </p:pic>
    </p:spTree>
    <p:extLst>
      <p:ext uri="{BB962C8B-B14F-4D97-AF65-F5344CB8AC3E}">
        <p14:creationId xmlns:p14="http://schemas.microsoft.com/office/powerpoint/2010/main" val="1812980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E68ADA-7FA8-4532-97B6-A3403094A406}"/>
              </a:ext>
            </a:extLst>
          </p:cNvPr>
          <p:cNvSpPr/>
          <p:nvPr/>
        </p:nvSpPr>
        <p:spPr>
          <a:xfrm>
            <a:off x="2100776" y="1731092"/>
            <a:ext cx="6614160" cy="769441"/>
          </a:xfrm>
          <a:prstGeom prst="rect">
            <a:avLst/>
          </a:prstGeom>
        </p:spPr>
        <p:txBody>
          <a:bodyPr wrap="square">
            <a:spAutoFit/>
          </a:bodyPr>
          <a:lstStyle/>
          <a:p>
            <a:pPr algn="ctr"/>
            <a:r>
              <a:rPr lang="en-IN" sz="44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Docker  Demo</a:t>
            </a:r>
          </a:p>
        </p:txBody>
      </p:sp>
    </p:spTree>
    <p:extLst>
      <p:ext uri="{BB962C8B-B14F-4D97-AF65-F5344CB8AC3E}">
        <p14:creationId xmlns:p14="http://schemas.microsoft.com/office/powerpoint/2010/main" val="17520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90FA726-D28A-4AED-8C1F-34D618E6F2DB}"/>
              </a:ext>
            </a:extLst>
          </p:cNvPr>
          <p:cNvSpPr txBox="1">
            <a:spLocks noChangeArrowheads="1"/>
          </p:cNvSpPr>
          <p:nvPr/>
        </p:nvSpPr>
        <p:spPr>
          <a:xfrm>
            <a:off x="91498" y="381505"/>
            <a:ext cx="8001000" cy="689131"/>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Scenario before Docker – The Problem </a:t>
            </a:r>
          </a:p>
        </p:txBody>
      </p:sp>
      <p:pic>
        <p:nvPicPr>
          <p:cNvPr id="1026" name="Picture 2" descr="Image result for developer icon image&quot;">
            <a:extLst>
              <a:ext uri="{FF2B5EF4-FFF2-40B4-BE49-F238E27FC236}">
                <a16:creationId xmlns:a16="http://schemas.microsoft.com/office/drawing/2014/main" id="{58A556F3-B987-4EE0-86BA-7B182D14B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370" y="3235805"/>
            <a:ext cx="2353056" cy="2353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hp&quot;">
            <a:extLst>
              <a:ext uri="{FF2B5EF4-FFF2-40B4-BE49-F238E27FC236}">
                <a16:creationId xmlns:a16="http://schemas.microsoft.com/office/drawing/2014/main" id="{80EB0203-FEB7-4AA8-8F3D-4F5E79444D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58" y="3577065"/>
            <a:ext cx="2225040" cy="120170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D3EFBD83-38AB-4276-9B89-4059030B5263}"/>
              </a:ext>
            </a:extLst>
          </p:cNvPr>
          <p:cNvCxnSpPr>
            <a:cxnSpLocks/>
          </p:cNvCxnSpPr>
          <p:nvPr/>
        </p:nvCxnSpPr>
        <p:spPr>
          <a:xfrm>
            <a:off x="4380034" y="4177920"/>
            <a:ext cx="1097280" cy="0"/>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E3347AB-F084-415E-A68F-78A4836828E7}"/>
              </a:ext>
            </a:extLst>
          </p:cNvPr>
          <p:cNvSpPr txBox="1"/>
          <p:nvPr/>
        </p:nvSpPr>
        <p:spPr>
          <a:xfrm>
            <a:off x="271330" y="1269139"/>
            <a:ext cx="11225726" cy="1569660"/>
          </a:xfrm>
          <a:prstGeom prst="rect">
            <a:avLst/>
          </a:prstGeom>
          <a:noFill/>
        </p:spPr>
        <p:txBody>
          <a:bodyPr wrap="square" rtlCol="0">
            <a:spAutoFit/>
          </a:bodyPr>
          <a:lstStyle/>
          <a:p>
            <a:r>
              <a:rPr lang="en-US" sz="3200" b="1" dirty="0">
                <a:solidFill>
                  <a:schemeClr val="tx2">
                    <a:lumMod val="50000"/>
                  </a:schemeClr>
                </a:solidFill>
              </a:rPr>
              <a:t>Lets assume a scenario where a developer wants to develop the application in  PHP. So what the environment developer need in order to develop the code ?</a:t>
            </a:r>
          </a:p>
        </p:txBody>
      </p:sp>
    </p:spTree>
    <p:extLst>
      <p:ext uri="{BB962C8B-B14F-4D97-AF65-F5344CB8AC3E}">
        <p14:creationId xmlns:p14="http://schemas.microsoft.com/office/powerpoint/2010/main" val="1230325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C9B1FE-6700-4008-8EBC-CDA31F51D769}"/>
              </a:ext>
            </a:extLst>
          </p:cNvPr>
          <p:cNvPicPr>
            <a:picLocks noChangeAspect="1"/>
          </p:cNvPicPr>
          <p:nvPr/>
        </p:nvPicPr>
        <p:blipFill>
          <a:blip r:embed="rId3"/>
          <a:stretch>
            <a:fillRect/>
          </a:stretch>
        </p:blipFill>
        <p:spPr>
          <a:xfrm>
            <a:off x="3465766" y="2236660"/>
            <a:ext cx="2809875" cy="3152775"/>
          </a:xfrm>
          <a:prstGeom prst="rect">
            <a:avLst/>
          </a:prstGeom>
          <a:ln w="38100">
            <a:solidFill>
              <a:schemeClr val="accent1"/>
            </a:solidFill>
          </a:ln>
        </p:spPr>
      </p:pic>
      <p:pic>
        <p:nvPicPr>
          <p:cNvPr id="7" name="Picture 2" descr="Image result for developer icon image&quot;">
            <a:extLst>
              <a:ext uri="{FF2B5EF4-FFF2-40B4-BE49-F238E27FC236}">
                <a16:creationId xmlns:a16="http://schemas.microsoft.com/office/drawing/2014/main" id="{32583B30-4E2E-41E1-8A92-F6439C16E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98" y="2540861"/>
            <a:ext cx="2353056" cy="235305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7DB06C8-BBC1-442E-80B5-BA5BD0F102ED}"/>
              </a:ext>
            </a:extLst>
          </p:cNvPr>
          <p:cNvCxnSpPr>
            <a:cxnSpLocks/>
          </p:cNvCxnSpPr>
          <p:nvPr/>
        </p:nvCxnSpPr>
        <p:spPr>
          <a:xfrm>
            <a:off x="2203762" y="3482976"/>
            <a:ext cx="1097280" cy="0"/>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92239EE-F357-4000-AABF-5B3EEF33E135}"/>
              </a:ext>
            </a:extLst>
          </p:cNvPr>
          <p:cNvSpPr txBox="1"/>
          <p:nvPr/>
        </p:nvSpPr>
        <p:spPr>
          <a:xfrm>
            <a:off x="6440365" y="1408176"/>
            <a:ext cx="5233358" cy="4893647"/>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2800" b="1" dirty="0"/>
              <a:t>The operating System </a:t>
            </a:r>
          </a:p>
          <a:p>
            <a:pPr marL="457200" indent="-457200">
              <a:lnSpc>
                <a:spcPct val="150000"/>
              </a:lnSpc>
              <a:buFont typeface="Wingdings" panose="05000000000000000000" pitchFamily="2" charset="2"/>
              <a:buChar char="q"/>
            </a:pPr>
            <a:r>
              <a:rPr lang="en-US" sz="2800" b="1" dirty="0"/>
              <a:t>The  Language software like PHP should be installed on OS.</a:t>
            </a:r>
          </a:p>
          <a:p>
            <a:pPr marL="457200" indent="-457200">
              <a:lnSpc>
                <a:spcPct val="150000"/>
              </a:lnSpc>
              <a:buFont typeface="Wingdings" panose="05000000000000000000" pitchFamily="2" charset="2"/>
              <a:buChar char="q"/>
            </a:pPr>
            <a:r>
              <a:rPr lang="en-US" sz="2800" b="1" dirty="0"/>
              <a:t>The third party dependencies or library . For e.g. if code need to connect to MySQL then MySQL code library </a:t>
            </a:r>
          </a:p>
          <a:p>
            <a:pPr marL="285750" indent="-285750">
              <a:buFont typeface="Wingdings" panose="05000000000000000000" pitchFamily="2" charset="2"/>
              <a:buChar char="q"/>
            </a:pPr>
            <a:endParaRPr lang="en-US" dirty="0"/>
          </a:p>
        </p:txBody>
      </p:sp>
      <p:sp>
        <p:nvSpPr>
          <p:cNvPr id="9" name="Rectangle 2">
            <a:extLst>
              <a:ext uri="{FF2B5EF4-FFF2-40B4-BE49-F238E27FC236}">
                <a16:creationId xmlns:a16="http://schemas.microsoft.com/office/drawing/2014/main" id="{DB8DBAD7-55FB-41B4-9BF2-F4EF8F7DC2CF}"/>
              </a:ext>
            </a:extLst>
          </p:cNvPr>
          <p:cNvSpPr txBox="1">
            <a:spLocks noChangeArrowheads="1"/>
          </p:cNvSpPr>
          <p:nvPr/>
        </p:nvSpPr>
        <p:spPr>
          <a:xfrm>
            <a:off x="-182822" y="305570"/>
            <a:ext cx="10314374" cy="689131"/>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Scenario before Docker – The Developer Environment </a:t>
            </a:r>
          </a:p>
        </p:txBody>
      </p:sp>
      <p:sp>
        <p:nvSpPr>
          <p:cNvPr id="4" name="TextBox 3">
            <a:extLst>
              <a:ext uri="{FF2B5EF4-FFF2-40B4-BE49-F238E27FC236}">
                <a16:creationId xmlns:a16="http://schemas.microsoft.com/office/drawing/2014/main" id="{AB7568B0-1036-4BC7-8885-7689126DCF3C}"/>
              </a:ext>
            </a:extLst>
          </p:cNvPr>
          <p:cNvSpPr txBox="1"/>
          <p:nvPr/>
        </p:nvSpPr>
        <p:spPr>
          <a:xfrm>
            <a:off x="484822" y="5482265"/>
            <a:ext cx="6537902" cy="830997"/>
          </a:xfrm>
          <a:prstGeom prst="rect">
            <a:avLst/>
          </a:prstGeom>
          <a:noFill/>
        </p:spPr>
        <p:txBody>
          <a:bodyPr wrap="square" rtlCol="0">
            <a:spAutoFit/>
          </a:bodyPr>
          <a:lstStyle/>
          <a:p>
            <a:r>
              <a:rPr lang="en-US" sz="2400" b="1" dirty="0">
                <a:solidFill>
                  <a:srgbClr val="C00000"/>
                </a:solidFill>
              </a:rPr>
              <a:t>Developer tune this environment according to their need </a:t>
            </a:r>
          </a:p>
        </p:txBody>
      </p:sp>
    </p:spTree>
    <p:extLst>
      <p:ext uri="{BB962C8B-B14F-4D97-AF65-F5344CB8AC3E}">
        <p14:creationId xmlns:p14="http://schemas.microsoft.com/office/powerpoint/2010/main" val="216391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A4E9EC-06A9-49B9-9C3C-B0B40CA4F50F}"/>
              </a:ext>
            </a:extLst>
          </p:cNvPr>
          <p:cNvPicPr>
            <a:picLocks noChangeAspect="1"/>
          </p:cNvPicPr>
          <p:nvPr/>
        </p:nvPicPr>
        <p:blipFill>
          <a:blip r:embed="rId2"/>
          <a:stretch>
            <a:fillRect/>
          </a:stretch>
        </p:blipFill>
        <p:spPr>
          <a:xfrm>
            <a:off x="5719601" y="1303710"/>
            <a:ext cx="4305212" cy="3059903"/>
          </a:xfrm>
          <a:prstGeom prst="rect">
            <a:avLst/>
          </a:prstGeom>
        </p:spPr>
      </p:pic>
      <p:pic>
        <p:nvPicPr>
          <p:cNvPr id="9" name="Picture 8">
            <a:extLst>
              <a:ext uri="{FF2B5EF4-FFF2-40B4-BE49-F238E27FC236}">
                <a16:creationId xmlns:a16="http://schemas.microsoft.com/office/drawing/2014/main" id="{A4705946-60C4-40F5-9F07-809F3B241B26}"/>
              </a:ext>
            </a:extLst>
          </p:cNvPr>
          <p:cNvPicPr>
            <a:picLocks noChangeAspect="1"/>
          </p:cNvPicPr>
          <p:nvPr/>
        </p:nvPicPr>
        <p:blipFill>
          <a:blip r:embed="rId3"/>
          <a:stretch>
            <a:fillRect/>
          </a:stretch>
        </p:blipFill>
        <p:spPr>
          <a:xfrm>
            <a:off x="3426614" y="1795213"/>
            <a:ext cx="1685526" cy="1891218"/>
          </a:xfrm>
          <a:prstGeom prst="rect">
            <a:avLst/>
          </a:prstGeom>
          <a:ln w="38100">
            <a:solidFill>
              <a:schemeClr val="accent1"/>
            </a:solidFill>
          </a:ln>
        </p:spPr>
      </p:pic>
      <p:pic>
        <p:nvPicPr>
          <p:cNvPr id="10" name="Picture 2" descr="Image result for developer icon image&quot;">
            <a:extLst>
              <a:ext uri="{FF2B5EF4-FFF2-40B4-BE49-F238E27FC236}">
                <a16:creationId xmlns:a16="http://schemas.microsoft.com/office/drawing/2014/main" id="{5BD34BA7-C7D1-4F3A-A1C7-5751278E0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98" y="1852683"/>
            <a:ext cx="1891219" cy="189121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85D8932-BDA4-40C3-BD59-F0834D6FC81A}"/>
              </a:ext>
            </a:extLst>
          </p:cNvPr>
          <p:cNvCxnSpPr>
            <a:cxnSpLocks/>
          </p:cNvCxnSpPr>
          <p:nvPr/>
        </p:nvCxnSpPr>
        <p:spPr>
          <a:xfrm>
            <a:off x="2203762" y="2794798"/>
            <a:ext cx="881916" cy="0"/>
          </a:xfrm>
          <a:prstGeom prst="straightConnector1">
            <a:avLst/>
          </a:prstGeom>
          <a:ln w="1079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641F3D-87E6-440D-BD2B-A095D98D5800}"/>
              </a:ext>
            </a:extLst>
          </p:cNvPr>
          <p:cNvSpPr txBox="1"/>
          <p:nvPr/>
        </p:nvSpPr>
        <p:spPr>
          <a:xfrm>
            <a:off x="320098" y="4432080"/>
            <a:ext cx="10799006" cy="1569660"/>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solidFill>
                  <a:schemeClr val="accent1">
                    <a:lumMod val="50000"/>
                  </a:schemeClr>
                </a:solidFill>
              </a:rPr>
              <a:t>Once the Application is ready Developer handover the application  for Testing to operation guys .</a:t>
            </a:r>
          </a:p>
          <a:p>
            <a:pPr marL="342900" indent="-342900">
              <a:buFont typeface="Wingdings" panose="05000000000000000000" pitchFamily="2" charset="2"/>
              <a:buChar char="q"/>
            </a:pPr>
            <a:endParaRPr lang="en-US" sz="2400" b="1" dirty="0">
              <a:solidFill>
                <a:schemeClr val="accent1">
                  <a:lumMod val="50000"/>
                </a:schemeClr>
              </a:solidFill>
            </a:endParaRPr>
          </a:p>
          <a:p>
            <a:pPr marL="342900" indent="-342900">
              <a:buFont typeface="Wingdings" panose="05000000000000000000" pitchFamily="2" charset="2"/>
              <a:buChar char="q"/>
            </a:pPr>
            <a:r>
              <a:rPr lang="en-US" sz="2400" b="1" dirty="0">
                <a:solidFill>
                  <a:schemeClr val="accent1">
                    <a:lumMod val="50000"/>
                  </a:schemeClr>
                </a:solidFill>
              </a:rPr>
              <a:t>Noe the operation guys try to replicate the same environment for testing </a:t>
            </a:r>
          </a:p>
        </p:txBody>
      </p:sp>
      <p:sp>
        <p:nvSpPr>
          <p:cNvPr id="14" name="Rectangle 2">
            <a:extLst>
              <a:ext uri="{FF2B5EF4-FFF2-40B4-BE49-F238E27FC236}">
                <a16:creationId xmlns:a16="http://schemas.microsoft.com/office/drawing/2014/main" id="{0324BA69-9DE2-40D5-A19E-A4C8E8609282}"/>
              </a:ext>
            </a:extLst>
          </p:cNvPr>
          <p:cNvSpPr txBox="1">
            <a:spLocks noChangeArrowheads="1"/>
          </p:cNvSpPr>
          <p:nvPr/>
        </p:nvSpPr>
        <p:spPr>
          <a:xfrm>
            <a:off x="-182822" y="305570"/>
            <a:ext cx="10314374" cy="689131"/>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Scenario before Docker – The Tester  Environment </a:t>
            </a:r>
          </a:p>
        </p:txBody>
      </p:sp>
    </p:spTree>
    <p:extLst>
      <p:ext uri="{BB962C8B-B14F-4D97-AF65-F5344CB8AC3E}">
        <p14:creationId xmlns:p14="http://schemas.microsoft.com/office/powerpoint/2010/main" val="428745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230B6C-1570-43C5-B210-657938BA01E5}"/>
              </a:ext>
            </a:extLst>
          </p:cNvPr>
          <p:cNvPicPr>
            <a:picLocks noChangeAspect="1"/>
          </p:cNvPicPr>
          <p:nvPr/>
        </p:nvPicPr>
        <p:blipFill>
          <a:blip r:embed="rId3"/>
          <a:stretch>
            <a:fillRect/>
          </a:stretch>
        </p:blipFill>
        <p:spPr>
          <a:xfrm>
            <a:off x="0" y="1268701"/>
            <a:ext cx="11739372" cy="5019675"/>
          </a:xfrm>
          <a:prstGeom prst="rect">
            <a:avLst/>
          </a:prstGeom>
        </p:spPr>
      </p:pic>
      <p:sp>
        <p:nvSpPr>
          <p:cNvPr id="4" name="TextBox 3">
            <a:extLst>
              <a:ext uri="{FF2B5EF4-FFF2-40B4-BE49-F238E27FC236}">
                <a16:creationId xmlns:a16="http://schemas.microsoft.com/office/drawing/2014/main" id="{8BDE97D7-0312-4119-8B7D-D5A9F7242102}"/>
              </a:ext>
            </a:extLst>
          </p:cNvPr>
          <p:cNvSpPr txBox="1"/>
          <p:nvPr/>
        </p:nvSpPr>
        <p:spPr>
          <a:xfrm>
            <a:off x="0" y="1268701"/>
            <a:ext cx="11996928" cy="1384995"/>
          </a:xfrm>
          <a:prstGeom prst="rect">
            <a:avLst/>
          </a:prstGeom>
          <a:noFill/>
        </p:spPr>
        <p:txBody>
          <a:bodyPr wrap="square" rtlCol="0">
            <a:spAutoFit/>
          </a:bodyPr>
          <a:lstStyle/>
          <a:p>
            <a:r>
              <a:rPr lang="en-US" sz="2800" b="1" dirty="0">
                <a:solidFill>
                  <a:srgbClr val="C00000"/>
                </a:solidFill>
              </a:rPr>
              <a:t>The Testing Guys try to  fix the environment as per their ability but if the testing fails the blame game start , because developer say it is working on their environment </a:t>
            </a:r>
          </a:p>
        </p:txBody>
      </p:sp>
      <p:sp>
        <p:nvSpPr>
          <p:cNvPr id="54" name="Rectangle 2">
            <a:extLst>
              <a:ext uri="{FF2B5EF4-FFF2-40B4-BE49-F238E27FC236}">
                <a16:creationId xmlns:a16="http://schemas.microsoft.com/office/drawing/2014/main" id="{1CFCA6B7-7155-459A-A9E0-708291307FB0}"/>
              </a:ext>
            </a:extLst>
          </p:cNvPr>
          <p:cNvSpPr txBox="1">
            <a:spLocks noChangeArrowheads="1"/>
          </p:cNvSpPr>
          <p:nvPr/>
        </p:nvSpPr>
        <p:spPr>
          <a:xfrm>
            <a:off x="-182822" y="305570"/>
            <a:ext cx="10314374" cy="6891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Scenario before Docker – The 	Testing Fails</a:t>
            </a:r>
          </a:p>
        </p:txBody>
      </p:sp>
    </p:spTree>
    <p:extLst>
      <p:ext uri="{BB962C8B-B14F-4D97-AF65-F5344CB8AC3E}">
        <p14:creationId xmlns:p14="http://schemas.microsoft.com/office/powerpoint/2010/main" val="2778295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DAA4A-6F6C-46A1-899E-0656C86293CB}"/>
              </a:ext>
            </a:extLst>
          </p:cNvPr>
          <p:cNvSpPr>
            <a:spLocks noGrp="1"/>
          </p:cNvSpPr>
          <p:nvPr>
            <p:ph type="title"/>
          </p:nvPr>
        </p:nvSpPr>
        <p:spPr>
          <a:xfrm>
            <a:off x="32613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So what the Solutions ?– A Virtual Machine</a:t>
            </a:r>
          </a:p>
        </p:txBody>
      </p:sp>
      <p:pic>
        <p:nvPicPr>
          <p:cNvPr id="2050" name="Picture 2" descr="Image result for vm&quot;">
            <a:extLst>
              <a:ext uri="{FF2B5EF4-FFF2-40B4-BE49-F238E27FC236}">
                <a16:creationId xmlns:a16="http://schemas.microsoft.com/office/drawing/2014/main" id="{9E9DC584-D976-4666-817D-21C923EDC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36"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25E989-C68E-40F7-A2F8-1265CD6A6066}"/>
              </a:ext>
            </a:extLst>
          </p:cNvPr>
          <p:cNvSpPr txBox="1"/>
          <p:nvPr/>
        </p:nvSpPr>
        <p:spPr>
          <a:xfrm>
            <a:off x="5870448" y="1572768"/>
            <a:ext cx="5102352" cy="3970318"/>
          </a:xfrm>
          <a:prstGeom prst="rect">
            <a:avLst/>
          </a:prstGeom>
          <a:noFill/>
        </p:spPr>
        <p:txBody>
          <a:bodyPr wrap="square" rtlCol="0">
            <a:spAutoFit/>
          </a:bodyPr>
          <a:lstStyle/>
          <a:p>
            <a:pPr marL="285750" indent="-285750">
              <a:buFont typeface="Wingdings" panose="05000000000000000000" pitchFamily="2" charset="2"/>
              <a:buChar char="q"/>
            </a:pPr>
            <a:r>
              <a:rPr lang="en-US" sz="3600" b="1" dirty="0">
                <a:solidFill>
                  <a:schemeClr val="accent1">
                    <a:lumMod val="50000"/>
                  </a:schemeClr>
                </a:solidFill>
              </a:rPr>
              <a:t> But the VM is Bulky</a:t>
            </a:r>
          </a:p>
          <a:p>
            <a:pPr marL="285750" indent="-285750">
              <a:buFont typeface="Wingdings" panose="05000000000000000000" pitchFamily="2" charset="2"/>
              <a:buChar char="q"/>
            </a:pPr>
            <a:r>
              <a:rPr lang="en-US" sz="3600" b="1" dirty="0">
                <a:solidFill>
                  <a:schemeClr val="accent1">
                    <a:lumMod val="50000"/>
                  </a:schemeClr>
                </a:solidFill>
              </a:rPr>
              <a:t>For every changes the Developer Make , a new VM may be required </a:t>
            </a:r>
          </a:p>
          <a:p>
            <a:pPr marL="285750" indent="-285750">
              <a:buFont typeface="Wingdings" panose="05000000000000000000" pitchFamily="2" charset="2"/>
              <a:buChar char="q"/>
            </a:pPr>
            <a:r>
              <a:rPr lang="en-US" sz="3600" b="1" dirty="0">
                <a:solidFill>
                  <a:schemeClr val="accent1">
                    <a:lumMod val="50000"/>
                  </a:schemeClr>
                </a:solidFill>
              </a:rPr>
              <a:t>It is complicated process if multiple code is being developed  </a:t>
            </a:r>
          </a:p>
        </p:txBody>
      </p:sp>
    </p:spTree>
    <p:extLst>
      <p:ext uri="{BB962C8B-B14F-4D97-AF65-F5344CB8AC3E}">
        <p14:creationId xmlns:p14="http://schemas.microsoft.com/office/powerpoint/2010/main" val="1566201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2796-6709-4575-A057-59AAEB5F5A10}"/>
              </a:ext>
            </a:extLst>
          </p:cNvPr>
          <p:cNvSpPr>
            <a:spLocks noGrp="1"/>
          </p:cNvSpPr>
          <p:nvPr>
            <p:ph type="title"/>
          </p:nvPr>
        </p:nvSpPr>
        <p:spPr>
          <a:xfrm>
            <a:off x="786384" y="18255"/>
            <a:ext cx="10055352"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What we need ?</a:t>
            </a:r>
          </a:p>
        </p:txBody>
      </p:sp>
      <p:sp>
        <p:nvSpPr>
          <p:cNvPr id="6" name="TextBox 5">
            <a:extLst>
              <a:ext uri="{FF2B5EF4-FFF2-40B4-BE49-F238E27FC236}">
                <a16:creationId xmlns:a16="http://schemas.microsoft.com/office/drawing/2014/main" id="{A7E85C71-40B8-4D51-B07E-27ECCC95810A}"/>
              </a:ext>
            </a:extLst>
          </p:cNvPr>
          <p:cNvSpPr txBox="1"/>
          <p:nvPr/>
        </p:nvSpPr>
        <p:spPr>
          <a:xfrm>
            <a:off x="1335024" y="1572768"/>
            <a:ext cx="9015984" cy="4247317"/>
          </a:xfrm>
          <a:prstGeom prst="rect">
            <a:avLst/>
          </a:prstGeom>
          <a:noFill/>
        </p:spPr>
        <p:txBody>
          <a:bodyPr wrap="square" rtlCol="0">
            <a:spAutoFit/>
          </a:bodyPr>
          <a:lstStyle/>
          <a:p>
            <a:pPr algn="just"/>
            <a:r>
              <a:rPr lang="en-US" sz="5400" b="1" dirty="0"/>
              <a:t>We basically need an entity which can </a:t>
            </a:r>
            <a:r>
              <a:rPr lang="en-US" sz="5400" b="1" dirty="0">
                <a:solidFill>
                  <a:srgbClr val="C00000"/>
                </a:solidFill>
              </a:rPr>
              <a:t>contain</a:t>
            </a:r>
            <a:r>
              <a:rPr lang="en-US" sz="5400" b="1" dirty="0"/>
              <a:t> all the software , dependencies and can be ported on the other computer as plug and play </a:t>
            </a:r>
          </a:p>
        </p:txBody>
      </p:sp>
    </p:spTree>
    <p:extLst>
      <p:ext uri="{BB962C8B-B14F-4D97-AF65-F5344CB8AC3E}">
        <p14:creationId xmlns:p14="http://schemas.microsoft.com/office/powerpoint/2010/main" val="109727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86E8401-2DAC-4A54-B61B-C2B683163F6A}"/>
              </a:ext>
            </a:extLst>
          </p:cNvPr>
          <p:cNvSpPr>
            <a:spLocks noGrp="1"/>
          </p:cNvSpPr>
          <p:nvPr>
            <p:ph type="title"/>
          </p:nvPr>
        </p:nvSpPr>
        <p:spPr>
          <a:xfrm>
            <a:off x="326136" y="18255"/>
            <a:ext cx="10515600" cy="1325563"/>
          </a:xfrm>
        </p:spPr>
        <p:txBody>
          <a:bodyPr/>
          <a:lstStyle/>
          <a:p>
            <a:r>
              <a:rPr lang="en-US" sz="4000" b="1" dirty="0">
                <a:solidFill>
                  <a:schemeClr val="accent5">
                    <a:lumMod val="75000"/>
                  </a:schemeClr>
                </a:solidFill>
                <a:effectLst>
                  <a:outerShdw blurRad="38100" dist="38100" dir="2700000" algn="tl">
                    <a:srgbClr val="000000">
                      <a:alpha val="43137"/>
                    </a:srgbClr>
                  </a:outerShdw>
                </a:effectLst>
                <a:latin typeface="Segoe UI Light" panose="020B0502040204020203" pitchFamily="34" charset="0"/>
                <a:ea typeface="+mn-ea"/>
                <a:cs typeface="Segoe UI Light" panose="020B0502040204020203" pitchFamily="34" charset="0"/>
              </a:rPr>
              <a:t>The answer is – A wrapper / A container</a:t>
            </a:r>
          </a:p>
        </p:txBody>
      </p:sp>
      <p:pic>
        <p:nvPicPr>
          <p:cNvPr id="2" name="Picture 1">
            <a:extLst>
              <a:ext uri="{FF2B5EF4-FFF2-40B4-BE49-F238E27FC236}">
                <a16:creationId xmlns:a16="http://schemas.microsoft.com/office/drawing/2014/main" id="{B675540D-4A50-4BAB-8575-5473E0E65D74}"/>
              </a:ext>
            </a:extLst>
          </p:cNvPr>
          <p:cNvPicPr>
            <a:picLocks noChangeAspect="1"/>
          </p:cNvPicPr>
          <p:nvPr/>
        </p:nvPicPr>
        <p:blipFill>
          <a:blip r:embed="rId2"/>
          <a:stretch>
            <a:fillRect/>
          </a:stretch>
        </p:blipFill>
        <p:spPr>
          <a:xfrm>
            <a:off x="128016" y="1343151"/>
            <a:ext cx="11679936" cy="4171698"/>
          </a:xfrm>
          <a:prstGeom prst="rect">
            <a:avLst/>
          </a:prstGeom>
        </p:spPr>
      </p:pic>
    </p:spTree>
    <p:extLst>
      <p:ext uri="{BB962C8B-B14F-4D97-AF65-F5344CB8AC3E}">
        <p14:creationId xmlns:p14="http://schemas.microsoft.com/office/powerpoint/2010/main" val="3184284528"/>
      </p:ext>
    </p:extLst>
  </p:cSld>
  <p:clrMapOvr>
    <a:masterClrMapping/>
  </p:clrMapOvr>
</p:sld>
</file>

<file path=ppt/theme/theme1.xml><?xml version="1.0" encoding="utf-8"?>
<a:theme xmlns:a="http://schemas.openxmlformats.org/drawingml/2006/main" name="techpled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pledge" id="{F6A6A444-0E0F-47E1-A431-CEED27B9FEEE}" vid="{9C5E4A2E-FFB5-4A07-825C-9D6141C118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techpledge</Template>
  <TotalTime>8782</TotalTime>
  <Words>1091</Words>
  <Application>Microsoft Office PowerPoint</Application>
  <PresentationFormat>Widescreen</PresentationFormat>
  <Paragraphs>96</Paragraphs>
  <Slides>27</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ArialMT</vt:lpstr>
      <vt:lpstr>Calibri</vt:lpstr>
      <vt:lpstr>Calibri Light</vt:lpstr>
      <vt:lpstr>Segoe UI Light</vt:lpstr>
      <vt:lpstr>Wingdings</vt:lpstr>
      <vt:lpstr>techpledge</vt:lpstr>
      <vt:lpstr>Office Theme</vt:lpstr>
      <vt:lpstr>PowerPoint Presentation</vt:lpstr>
      <vt:lpstr>PowerPoint Presentation</vt:lpstr>
      <vt:lpstr>PowerPoint Presentation</vt:lpstr>
      <vt:lpstr>PowerPoint Presentation</vt:lpstr>
      <vt:lpstr>PowerPoint Presentation</vt:lpstr>
      <vt:lpstr>PowerPoint Presentation</vt:lpstr>
      <vt:lpstr>So what the Solutions ?– A Virtual Machine</vt:lpstr>
      <vt:lpstr>What we need ?</vt:lpstr>
      <vt:lpstr>The answer is – A wrapper / A container</vt:lpstr>
      <vt:lpstr>The Popular Container Provider </vt:lpstr>
      <vt:lpstr>What is Docker</vt:lpstr>
      <vt:lpstr>PowerPoint Presentation</vt:lpstr>
      <vt:lpstr>PowerPoint Presentation</vt:lpstr>
      <vt:lpstr>PowerPoint Presentation</vt:lpstr>
      <vt:lpstr>Docker Components</vt:lpstr>
      <vt:lpstr>Docker File , Images and Container</vt:lpstr>
      <vt:lpstr>Docker Registry</vt:lpstr>
      <vt:lpstr>Docker Architecture</vt:lpstr>
      <vt:lpstr>Docker Container Lifecycle</vt:lpstr>
      <vt:lpstr>Various Command in Docker File </vt:lpstr>
      <vt:lpstr>Docker File Example</vt:lpstr>
      <vt:lpstr>Docker Swarm </vt:lpstr>
      <vt:lpstr>Docker Swarm Manager</vt:lpstr>
      <vt:lpstr>Docker Compose</vt:lpstr>
      <vt:lpstr>Container Network Model (CNM)</vt:lpstr>
      <vt:lpstr>Network Driver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Bipeen sinha</dc:creator>
  <cp:lastModifiedBy>Bipeen Sinha</cp:lastModifiedBy>
  <cp:revision>563</cp:revision>
  <dcterms:created xsi:type="dcterms:W3CDTF">2016-02-22T09:59:33Z</dcterms:created>
  <dcterms:modified xsi:type="dcterms:W3CDTF">2024-01-06T05:21:53Z</dcterms:modified>
</cp:coreProperties>
</file>